
<file path=[Content_Types].xml><?xml version="1.0" encoding="utf-8"?>
<Types xmlns="http://schemas.openxmlformats.org/package/2006/content-types">
  <Default Extension="gif" ContentType="image/gif"/>
  <Default Extension="jpeg" ContentType="image/jpeg"/>
  <Default Extension="m4a" ContentType="audio/mp4"/>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67" r:id="rId2"/>
    <p:sldId id="256" r:id="rId3"/>
    <p:sldId id="269" r:id="rId4"/>
    <p:sldId id="263" r:id="rId5"/>
    <p:sldId id="257" r:id="rId6"/>
    <p:sldId id="258" r:id="rId7"/>
    <p:sldId id="264" r:id="rId8"/>
    <p:sldId id="261" r:id="rId9"/>
    <p:sldId id="265" r:id="rId10"/>
    <p:sldId id="266" r:id="rId11"/>
    <p:sldId id="268"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94660"/>
  </p:normalViewPr>
  <p:slideViewPr>
    <p:cSldViewPr snapToGrid="0">
      <p:cViewPr varScale="1">
        <p:scale>
          <a:sx n="95" d="100"/>
          <a:sy n="95" d="100"/>
        </p:scale>
        <p:origin x="67" y="35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9334D819-9F07-4261-B09B-9E467E5D9002}" type="datetimeFigureOut">
              <a:rPr lang="en-US" dirty="0"/>
              <a:pPr/>
              <a:t>6/26/2020</a:t>
            </a:fld>
            <a:endParaRPr lang="en-US" dirty="0"/>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dirty="0"/>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71766878-3199-4EAB-94E7-2D6D11070E14}" type="slidenum">
              <a:rPr lang="en-US" dirty="0"/>
              <a:pPr/>
              <a:t>‹Nº›</a:t>
            </a:fld>
            <a:endParaRPr lang="en-US" dirty="0"/>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6/26/2020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6/26/2020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‹Nº›</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6/26/2020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9334D819-9F07-4261-B09B-9E467E5D9002}" type="datetimeFigureOut">
              <a:rPr lang="en-US" dirty="0"/>
              <a:pPr/>
              <a:t>6/26/2020</a:t>
            </a:fld>
            <a:endParaRPr lang="en-US" dirty="0"/>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71766878-3199-4EAB-94E7-2D6D11070E14}" type="slidenum">
              <a:rPr lang="en-US" dirty="0"/>
              <a:pPr/>
              <a:t>‹Nº›</a:t>
            </a:fld>
            <a:endParaRPr lang="en-US" dirty="0"/>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9334D819-9F07-4261-B09B-9E467E5D9002}" type="datetimeFigureOut">
              <a:rPr lang="en-US" dirty="0"/>
              <a:t>6/26/2020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dirty="0"/>
              <a:t>‹Nº›</a:t>
            </a:fld>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1257300" y="2909102"/>
            <a:ext cx="4800600" cy="299639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633864" y="2909102"/>
            <a:ext cx="4800600" cy="299639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9334D819-9F07-4261-B09B-9E467E5D9002}" type="datetimeFigureOut">
              <a:rPr lang="en-US" dirty="0"/>
              <a:t>6/26/2020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dirty="0"/>
              <a:t>‹Nº›</a:t>
            </a:fld>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9334D819-9F07-4261-B09B-9E467E5D9002}" type="datetimeFigureOut">
              <a:rPr lang="en-US" dirty="0"/>
              <a:t>6/26/2020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dirty="0"/>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4D819-9F07-4261-B09B-9E467E5D9002}" type="datetimeFigureOut">
              <a:rPr lang="en-US" dirty="0"/>
              <a:t>6/26/2020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766878-3199-4EAB-94E7-2D6D11070E14}" type="slidenum">
              <a:rPr lang="en-US" dirty="0"/>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s-ES"/>
              <a:t>Haga clic para modificar el estilo de título del patrón</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a:xfrm>
            <a:off x="765051" y="6375679"/>
            <a:ext cx="1233355" cy="348462"/>
          </a:xfrm>
        </p:spPr>
        <p:txBody>
          <a:bodyPr/>
          <a:lstStyle/>
          <a:p>
            <a:fld id="{9334D819-9F07-4261-B09B-9E467E5D9002}" type="datetimeFigureOut">
              <a:rPr lang="en-US" dirty="0"/>
              <a:t>6/26/2020</a:t>
            </a:fld>
            <a:endParaRPr lang="en-US" dirty="0"/>
          </a:p>
        </p:txBody>
      </p:sp>
      <p:sp>
        <p:nvSpPr>
          <p:cNvPr id="6" name="Footer Placeholder 5"/>
          <p:cNvSpPr>
            <a:spLocks noGrp="1"/>
          </p:cNvSpPr>
          <p:nvPr>
            <p:ph type="ftr" sz="quarter" idx="11"/>
          </p:nvPr>
        </p:nvSpPr>
        <p:spPr>
          <a:xfrm>
            <a:off x="2103620" y="6375679"/>
            <a:ext cx="3482179" cy="345796"/>
          </a:xfrm>
        </p:spPr>
        <p:txBody>
          <a:bodyPr/>
          <a:lstStyle/>
          <a:p>
            <a:endParaRPr lang="en-US" dirty="0"/>
          </a:p>
        </p:txBody>
      </p:sp>
      <p:sp>
        <p:nvSpPr>
          <p:cNvPr id="7" name="Slide Number Placeholder 6"/>
          <p:cNvSpPr>
            <a:spLocks noGrp="1"/>
          </p:cNvSpPr>
          <p:nvPr>
            <p:ph type="sldNum" sz="quarter" idx="12"/>
          </p:nvPr>
        </p:nvSpPr>
        <p:spPr>
          <a:xfrm>
            <a:off x="5691014" y="6375679"/>
            <a:ext cx="1232456" cy="345796"/>
          </a:xfrm>
        </p:spPr>
        <p:txBody>
          <a:bodyPr/>
          <a:lstStyle/>
          <a:p>
            <a:fld id="{71766878-3199-4EAB-94E7-2D6D11070E14}" type="slidenum">
              <a:rPr lang="en-US" dirty="0"/>
              <a:t>‹Nº›</a:t>
            </a:fld>
            <a:endParaRPr lang="en-US" dirty="0"/>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extLst>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a:xfrm>
            <a:off x="765950" y="6375679"/>
            <a:ext cx="1232456" cy="348462"/>
          </a:xfrm>
        </p:spPr>
        <p:txBody>
          <a:bodyPr/>
          <a:lstStyle/>
          <a:p>
            <a:fld id="{9334D819-9F07-4261-B09B-9E467E5D9002}" type="datetimeFigureOut">
              <a:rPr lang="en-US" dirty="0"/>
              <a:t>6/26/2020</a:t>
            </a:fld>
            <a:endParaRPr lang="en-US" dirty="0"/>
          </a:p>
        </p:txBody>
      </p:sp>
      <p:sp>
        <p:nvSpPr>
          <p:cNvPr id="6" name="Footer Placeholder 5"/>
          <p:cNvSpPr>
            <a:spLocks noGrp="1"/>
          </p:cNvSpPr>
          <p:nvPr>
            <p:ph type="ftr" sz="quarter" idx="11"/>
          </p:nvPr>
        </p:nvSpPr>
        <p:spPr>
          <a:xfrm>
            <a:off x="2103621" y="6375679"/>
            <a:ext cx="3482178" cy="345796"/>
          </a:xfrm>
        </p:spPr>
        <p:txBody>
          <a:bodyPr/>
          <a:lstStyle/>
          <a:p>
            <a:endParaRPr lang="en-US" dirty="0"/>
          </a:p>
        </p:txBody>
      </p:sp>
      <p:sp>
        <p:nvSpPr>
          <p:cNvPr id="7" name="Slide Number Placeholder 6"/>
          <p:cNvSpPr>
            <a:spLocks noGrp="1"/>
          </p:cNvSpPr>
          <p:nvPr>
            <p:ph type="sldNum" sz="quarter" idx="12"/>
          </p:nvPr>
        </p:nvSpPr>
        <p:spPr>
          <a:xfrm>
            <a:off x="5687568" y="6375679"/>
            <a:ext cx="1234440" cy="345796"/>
          </a:xfrm>
        </p:spPr>
        <p:txBody>
          <a:bodyPr/>
          <a:lstStyle/>
          <a:p>
            <a:fld id="{71766878-3199-4EAB-94E7-2D6D11070E14}" type="slidenum">
              <a:rPr lang="en-US" dirty="0"/>
              <a:t>‹Nº›</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9334D819-9F07-4261-B09B-9E467E5D9002}" type="datetimeFigureOut">
              <a:rPr lang="en-US" dirty="0"/>
              <a:pPr/>
              <a:t>6/26/2020</a:t>
            </a:fld>
            <a:endParaRPr lang="en-US" dirty="0"/>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71766878-3199-4EAB-94E7-2D6D11070E14}" type="slidenum">
              <a:rPr lang="en-US" dirty="0"/>
              <a:pPr/>
              <a:t>‹Nº›</a:t>
            </a:fld>
            <a:endParaRPr lang="en-US" dirty="0"/>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3" Type="http://schemas.microsoft.com/office/2007/relationships/media" Target="../media/media2.mp3"/><Relationship Id="rId7" Type="http://schemas.openxmlformats.org/officeDocument/2006/relationships/image" Target="../media/image2.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PNG"/><Relationship Id="rId5" Type="http://schemas.openxmlformats.org/officeDocument/2006/relationships/slideLayout" Target="../slideLayouts/slideLayout1.xml"/><Relationship Id="rId4" Type="http://schemas.openxmlformats.org/officeDocument/2006/relationships/audio" Target="../media/media2.mp3"/></Relationships>
</file>

<file path=ppt/slides/_rels/slide10.xml.rels><?xml version="1.0" encoding="UTF-8" standalone="yes"?>
<Relationships xmlns="http://schemas.openxmlformats.org/package/2006/relationships"><Relationship Id="rId8" Type="http://schemas.openxmlformats.org/officeDocument/2006/relationships/image" Target="../media/image30.svg"/><Relationship Id="rId3" Type="http://schemas.microsoft.com/office/2007/relationships/media" Target="../media/media12.m4a"/><Relationship Id="rId7" Type="http://schemas.openxmlformats.org/officeDocument/2006/relationships/image" Target="../media/image29.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slideLayout" Target="../slideLayouts/slideLayout2.xml"/><Relationship Id="rId10" Type="http://schemas.openxmlformats.org/officeDocument/2006/relationships/image" Target="../media/image31.jpeg"/><Relationship Id="rId4" Type="http://schemas.openxmlformats.org/officeDocument/2006/relationships/audio" Target="../media/media12.m4a"/><Relationship Id="rId9" Type="http://schemas.openxmlformats.org/officeDocument/2006/relationships/image" Target="../media/image7.png"/></Relationships>
</file>

<file path=ppt/slides/_rels/slide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8.jpeg"/><Relationship Id="rId5" Type="http://schemas.openxmlformats.org/officeDocument/2006/relationships/image" Target="../media/image2.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7.png"/><Relationship Id="rId5" Type="http://schemas.openxmlformats.org/officeDocument/2006/relationships/image" Target="../media/image10.sv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6.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7.png"/><Relationship Id="rId5" Type="http://schemas.openxmlformats.org/officeDocument/2006/relationships/image" Target="../media/image15.sv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7.png"/><Relationship Id="rId5" Type="http://schemas.openxmlformats.org/officeDocument/2006/relationships/image" Target="../media/image18.sv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22.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7.png"/><Relationship Id="rId11" Type="http://schemas.openxmlformats.org/officeDocument/2006/relationships/image" Target="../media/image25.jpeg"/><Relationship Id="rId5" Type="http://schemas.openxmlformats.org/officeDocument/2006/relationships/image" Target="../media/image21.svg"/><Relationship Id="rId10" Type="http://schemas.openxmlformats.org/officeDocument/2006/relationships/image" Target="../media/image24.jpeg"/><Relationship Id="rId4" Type="http://schemas.openxmlformats.org/officeDocument/2006/relationships/image" Target="../media/image20.png"/><Relationship Id="rId9" Type="http://schemas.openxmlformats.org/officeDocument/2006/relationships/image" Target="../media/image23.gif"/></Relationships>
</file>

<file path=ppt/slides/_rels/slide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28.jpe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7.png"/><Relationship Id="rId5" Type="http://schemas.openxmlformats.org/officeDocument/2006/relationships/image" Target="../media/image27.sv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03CDA4B-C8CB-4F76-A7B2-C60747CE8992}"/>
              </a:ext>
            </a:extLst>
          </p:cNvPr>
          <p:cNvSpPr>
            <a:spLocks noGrp="1"/>
          </p:cNvSpPr>
          <p:nvPr>
            <p:ph type="ctrTitle"/>
          </p:nvPr>
        </p:nvSpPr>
        <p:spPr/>
        <p:txBody>
          <a:bodyPr/>
          <a:lstStyle/>
          <a:p>
            <a:endParaRPr lang="es-CL"/>
          </a:p>
        </p:txBody>
      </p:sp>
      <p:sp>
        <p:nvSpPr>
          <p:cNvPr id="3" name="Subtítulo 2">
            <a:extLst>
              <a:ext uri="{FF2B5EF4-FFF2-40B4-BE49-F238E27FC236}">
                <a16:creationId xmlns:a16="http://schemas.microsoft.com/office/drawing/2014/main" id="{D86AE186-9F3A-40E3-B9D3-E041F6AE30B3}"/>
              </a:ext>
            </a:extLst>
          </p:cNvPr>
          <p:cNvSpPr>
            <a:spLocks noGrp="1"/>
          </p:cNvSpPr>
          <p:nvPr>
            <p:ph type="subTitle" idx="1"/>
          </p:nvPr>
        </p:nvSpPr>
        <p:spPr/>
        <p:txBody>
          <a:bodyPr/>
          <a:lstStyle/>
          <a:p>
            <a:endParaRPr lang="es-CL"/>
          </a:p>
        </p:txBody>
      </p:sp>
      <p:pic>
        <p:nvPicPr>
          <p:cNvPr id="7" name="Imagen 6">
            <a:extLst>
              <a:ext uri="{FF2B5EF4-FFF2-40B4-BE49-F238E27FC236}">
                <a16:creationId xmlns:a16="http://schemas.microsoft.com/office/drawing/2014/main" id="{B76EFC94-BA6E-4099-911A-DE66BF512C13}"/>
              </a:ext>
            </a:extLst>
          </p:cNvPr>
          <p:cNvPicPr>
            <a:picLocks noChangeAspect="1"/>
          </p:cNvPicPr>
          <p:nvPr/>
        </p:nvPicPr>
        <p:blipFill>
          <a:blip r:embed="rId6"/>
          <a:stretch>
            <a:fillRect/>
          </a:stretch>
        </p:blipFill>
        <p:spPr>
          <a:xfrm>
            <a:off x="0" y="0"/>
            <a:ext cx="12192000" cy="6858000"/>
          </a:xfrm>
          <a:prstGeom prst="rect">
            <a:avLst/>
          </a:prstGeom>
        </p:spPr>
      </p:pic>
      <p:pic>
        <p:nvPicPr>
          <p:cNvPr id="8" name="Sonido grabado">
            <a:hlinkClick r:id="" action="ppaction://media"/>
            <a:extLst>
              <a:ext uri="{FF2B5EF4-FFF2-40B4-BE49-F238E27FC236}">
                <a16:creationId xmlns:a16="http://schemas.microsoft.com/office/drawing/2014/main" id="{8B51F353-190D-49D8-85F6-90A75B95C55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608637" y="3689851"/>
            <a:ext cx="487363" cy="487363"/>
          </a:xfrm>
          <a:prstGeom prst="rect">
            <a:avLst/>
          </a:prstGeom>
        </p:spPr>
      </p:pic>
      <p:pic>
        <p:nvPicPr>
          <p:cNvPr id="9" name="y2mate.com - Música para PRESENTACIONES DE VÍDEOS ▶ [Música de Fondo 100% Legal]_972h3Ra3vJ8">
            <a:hlinkClick r:id="" action="ppaction://media"/>
            <a:extLst>
              <a:ext uri="{FF2B5EF4-FFF2-40B4-BE49-F238E27FC236}">
                <a16:creationId xmlns:a16="http://schemas.microsoft.com/office/drawing/2014/main" id="{542EB979-9C1B-4368-907A-DF045F04895A}"/>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198094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131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8"/>
                </p:tgtEl>
              </p:cMediaNode>
            </p:audio>
            <p:audio>
              <p:cMediaNode vol="4878" numSld="999" showWhenStopped="0">
                <p:cTn id="11" repeatCount="indefinite" fill="remove"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E332672-051D-4CED-A687-6D4A493B2FF6}"/>
              </a:ext>
            </a:extLst>
          </p:cNvPr>
          <p:cNvSpPr>
            <a:spLocks noGrp="1"/>
          </p:cNvSpPr>
          <p:nvPr>
            <p:ph type="title"/>
          </p:nvPr>
        </p:nvSpPr>
        <p:spPr>
          <a:xfrm>
            <a:off x="1251678" y="1251283"/>
            <a:ext cx="10178322" cy="775691"/>
          </a:xfrm>
        </p:spPr>
        <p:txBody>
          <a:bodyPr>
            <a:normAutofit fontScale="90000"/>
          </a:bodyPr>
          <a:lstStyle/>
          <a:p>
            <a:r>
              <a:rPr lang="es-CL" dirty="0"/>
              <a:t>Cita </a:t>
            </a:r>
            <a:r>
              <a:rPr lang="es-CL" dirty="0" err="1"/>
              <a:t>cassany</a:t>
            </a:r>
            <a:endParaRPr lang="es-CL" dirty="0"/>
          </a:p>
        </p:txBody>
      </p:sp>
      <p:sp>
        <p:nvSpPr>
          <p:cNvPr id="3" name="Marcador de contenido 2">
            <a:extLst>
              <a:ext uri="{FF2B5EF4-FFF2-40B4-BE49-F238E27FC236}">
                <a16:creationId xmlns:a16="http://schemas.microsoft.com/office/drawing/2014/main" id="{DD0189F1-0C0F-4D51-A6DA-B190059F259C}"/>
              </a:ext>
            </a:extLst>
          </p:cNvPr>
          <p:cNvSpPr>
            <a:spLocks noGrp="1"/>
          </p:cNvSpPr>
          <p:nvPr>
            <p:ph idx="1"/>
          </p:nvPr>
        </p:nvSpPr>
        <p:spPr/>
        <p:txBody>
          <a:bodyPr/>
          <a:lstStyle/>
          <a:p>
            <a:pPr algn="just"/>
            <a:r>
              <a:rPr lang="es-CL" dirty="0"/>
              <a:t>“Creo que cada persona puede cultivar la afición por la escritura de una manera parecida. Solo se trata de saber encontrar los indiscutibles beneficios personales que puede ofrecernos esta tarea. Un día te pones a escribir sin que nadie te lo ordene y entonces descubres su encanto. Vuelves a hacerlo y, poco a poco, la escritura se revela como una gran amiga, como una excelente y útil compañera de viaje. Te conviertes en un/a escritor/a…” (Cassany, 1993, P.41)</a:t>
            </a:r>
          </a:p>
        </p:txBody>
      </p:sp>
      <p:pic>
        <p:nvPicPr>
          <p:cNvPr id="4" name="10">
            <a:hlinkClick r:id="" action="ppaction://media"/>
            <a:extLst>
              <a:ext uri="{FF2B5EF4-FFF2-40B4-BE49-F238E27FC236}">
                <a16:creationId xmlns:a16="http://schemas.microsoft.com/office/drawing/2014/main" id="{E299A03C-8982-4C57-A1C5-2BB2006631C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1525" y="3184525"/>
            <a:ext cx="487363" cy="487363"/>
          </a:xfrm>
          <a:prstGeom prst="rect">
            <a:avLst/>
          </a:prstGeom>
        </p:spPr>
      </p:pic>
      <p:pic>
        <p:nvPicPr>
          <p:cNvPr id="5" name="Gráfico 4" descr="Libro abierto">
            <a:extLst>
              <a:ext uri="{FF2B5EF4-FFF2-40B4-BE49-F238E27FC236}">
                <a16:creationId xmlns:a16="http://schemas.microsoft.com/office/drawing/2014/main" id="{DA4E4B04-9640-43CA-A752-705D4BD7BFF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flipV="1">
            <a:off x="8909435" y="382385"/>
            <a:ext cx="1026528" cy="1026528"/>
          </a:xfrm>
          <a:prstGeom prst="rect">
            <a:avLst/>
          </a:prstGeom>
        </p:spPr>
      </p:pic>
      <p:pic>
        <p:nvPicPr>
          <p:cNvPr id="6" name="Imagen 5">
            <a:extLst>
              <a:ext uri="{FF2B5EF4-FFF2-40B4-BE49-F238E27FC236}">
                <a16:creationId xmlns:a16="http://schemas.microsoft.com/office/drawing/2014/main" id="{9E243A96-911B-4B8D-9FD4-1E38FEF93E14}"/>
              </a:ext>
            </a:extLst>
          </p:cNvPr>
          <p:cNvPicPr>
            <a:picLocks noChangeAspect="1"/>
          </p:cNvPicPr>
          <p:nvPr/>
        </p:nvPicPr>
        <p:blipFill>
          <a:blip r:embed="rId9"/>
          <a:stretch>
            <a:fillRect/>
          </a:stretch>
        </p:blipFill>
        <p:spPr>
          <a:xfrm>
            <a:off x="161065" y="233101"/>
            <a:ext cx="2181225" cy="8953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50" name="Picture 2" descr="20) Daniel Cassany (@dancassany) / Twitter (con imágenes) | Docentes">
            <a:extLst>
              <a:ext uri="{FF2B5EF4-FFF2-40B4-BE49-F238E27FC236}">
                <a16:creationId xmlns:a16="http://schemas.microsoft.com/office/drawing/2014/main" id="{0A27CF97-7B55-43B7-9047-AC7981ED74D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097879" y="4377490"/>
            <a:ext cx="1905000" cy="1905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Sonido grabado">
            <a:hlinkClick r:id="" action="ppaction://media"/>
            <a:extLst>
              <a:ext uri="{FF2B5EF4-FFF2-40B4-BE49-F238E27FC236}">
                <a16:creationId xmlns:a16="http://schemas.microsoft.com/office/drawing/2014/main" id="{846B7CFA-A5A7-43E9-8D46-2D4D92BBC83A}"/>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63294" y="4133808"/>
            <a:ext cx="487363" cy="487363"/>
          </a:xfrm>
          <a:prstGeom prst="rect">
            <a:avLst/>
          </a:prstGeom>
        </p:spPr>
      </p:pic>
    </p:spTree>
    <p:extLst>
      <p:ext uri="{BB962C8B-B14F-4D97-AF65-F5344CB8AC3E}">
        <p14:creationId xmlns:p14="http://schemas.microsoft.com/office/powerpoint/2010/main" val="2907265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666" fill="hold"/>
                                        <p:tgtEl>
                                          <p:spTgt spid="4"/>
                                        </p:tgtEl>
                                      </p:cBhvr>
                                    </p:cmd>
                                  </p:childTnLst>
                                </p:cTn>
                              </p:par>
                            </p:childTnLst>
                          </p:cTn>
                        </p:par>
                        <p:par>
                          <p:cTn id="7" fill="hold">
                            <p:stCondLst>
                              <p:cond delay="71666"/>
                            </p:stCondLst>
                            <p:childTnLst>
                              <p:par>
                                <p:cTn id="8" presetID="1" presetClass="mediacall" presetSubtype="0" fill="hold" nodeType="afterEffect">
                                  <p:stCondLst>
                                    <p:cond delay="0"/>
                                  </p:stCondLst>
                                  <p:childTnLst>
                                    <p:cmd type="call" cmd="playFrom(0.0)">
                                      <p:cBhvr>
                                        <p:cTn id="9" dur="1797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audio>
              <p:cMediaNode vol="80000" showWhenStopped="0">
                <p:cTn id="11"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ED9069A-87C2-4D12-B522-4B8B15AF4FAE}"/>
              </a:ext>
            </a:extLst>
          </p:cNvPr>
          <p:cNvSpPr>
            <a:spLocks noGrp="1"/>
          </p:cNvSpPr>
          <p:nvPr>
            <p:ph type="title"/>
          </p:nvPr>
        </p:nvSpPr>
        <p:spPr/>
        <p:txBody>
          <a:bodyPr/>
          <a:lstStyle/>
          <a:p>
            <a:endParaRPr lang="es-CL"/>
          </a:p>
        </p:txBody>
      </p:sp>
      <p:pic>
        <p:nvPicPr>
          <p:cNvPr id="5" name="Marcador de contenido 4">
            <a:extLst>
              <a:ext uri="{FF2B5EF4-FFF2-40B4-BE49-F238E27FC236}">
                <a16:creationId xmlns:a16="http://schemas.microsoft.com/office/drawing/2014/main" id="{EED8960A-8DC1-4EBC-B015-73EEC88710CA}"/>
              </a:ext>
            </a:extLst>
          </p:cNvPr>
          <p:cNvPicPr>
            <a:picLocks noGrp="1" noChangeAspect="1"/>
          </p:cNvPicPr>
          <p:nvPr>
            <p:ph idx="1"/>
          </p:nvPr>
        </p:nvPicPr>
        <p:blipFill>
          <a:blip r:embed="rId2"/>
          <a:stretch>
            <a:fillRect/>
          </a:stretch>
        </p:blipFill>
        <p:spPr>
          <a:xfrm>
            <a:off x="0" y="0"/>
            <a:ext cx="12192000" cy="6858000"/>
          </a:xfrm>
        </p:spPr>
      </p:pic>
    </p:spTree>
    <p:extLst>
      <p:ext uri="{BB962C8B-B14F-4D97-AF65-F5344CB8AC3E}">
        <p14:creationId xmlns:p14="http://schemas.microsoft.com/office/powerpoint/2010/main" val="20629345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184FFC-82A5-4585-9D0C-5408D353C1A4}"/>
              </a:ext>
            </a:extLst>
          </p:cNvPr>
          <p:cNvSpPr>
            <a:spLocks noGrp="1"/>
          </p:cNvSpPr>
          <p:nvPr>
            <p:ph type="ctrTitle"/>
          </p:nvPr>
        </p:nvSpPr>
        <p:spPr/>
        <p:txBody>
          <a:bodyPr/>
          <a:lstStyle/>
          <a:p>
            <a:r>
              <a:rPr lang="es-CL" dirty="0"/>
              <a:t>El proceso de composición</a:t>
            </a:r>
          </a:p>
        </p:txBody>
      </p:sp>
      <p:sp>
        <p:nvSpPr>
          <p:cNvPr id="3" name="Subtítulo 2">
            <a:extLst>
              <a:ext uri="{FF2B5EF4-FFF2-40B4-BE49-F238E27FC236}">
                <a16:creationId xmlns:a16="http://schemas.microsoft.com/office/drawing/2014/main" id="{5E74D36C-3B35-4FE2-9913-2557BE9FC891}"/>
              </a:ext>
            </a:extLst>
          </p:cNvPr>
          <p:cNvSpPr>
            <a:spLocks noGrp="1"/>
          </p:cNvSpPr>
          <p:nvPr>
            <p:ph type="subTitle" idx="1"/>
          </p:nvPr>
        </p:nvSpPr>
        <p:spPr/>
        <p:txBody>
          <a:bodyPr/>
          <a:lstStyle/>
          <a:p>
            <a:r>
              <a:rPr lang="es-CL" dirty="0"/>
              <a:t>Adrián CONTRERAS</a:t>
            </a:r>
          </a:p>
        </p:txBody>
      </p:sp>
      <p:pic>
        <p:nvPicPr>
          <p:cNvPr id="4" name="Sonido grabado">
            <a:hlinkClick r:id="" action="ppaction://media"/>
            <a:extLst>
              <a:ext uri="{FF2B5EF4-FFF2-40B4-BE49-F238E27FC236}">
                <a16:creationId xmlns:a16="http://schemas.microsoft.com/office/drawing/2014/main" id="{D3A0CB79-EE76-4849-90AF-AA9B6CB5C32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34689" y="3670345"/>
            <a:ext cx="487363" cy="487363"/>
          </a:xfrm>
          <a:prstGeom prst="rect">
            <a:avLst/>
          </a:prstGeom>
        </p:spPr>
      </p:pic>
      <p:pic>
        <p:nvPicPr>
          <p:cNvPr id="5" name="Gráfico 4" descr="Lápiz">
            <a:extLst>
              <a:ext uri="{FF2B5EF4-FFF2-40B4-BE49-F238E27FC236}">
                <a16:creationId xmlns:a16="http://schemas.microsoft.com/office/drawing/2014/main" id="{2AE33D24-A4B5-4ADC-98C9-0AC456072CB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5472361" flipV="1">
            <a:off x="8162682" y="5053230"/>
            <a:ext cx="1026528" cy="1026528"/>
          </a:xfrm>
          <a:prstGeom prst="rect">
            <a:avLst/>
          </a:prstGeom>
        </p:spPr>
      </p:pic>
      <p:pic>
        <p:nvPicPr>
          <p:cNvPr id="6" name="Gráfico 5" descr="Aula de clases">
            <a:extLst>
              <a:ext uri="{FF2B5EF4-FFF2-40B4-BE49-F238E27FC236}">
                <a16:creationId xmlns:a16="http://schemas.microsoft.com/office/drawing/2014/main" id="{B4423F0E-816A-4DAE-B510-8540B786DB0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flipV="1">
            <a:off x="2212251" y="4709758"/>
            <a:ext cx="1026528" cy="1026528"/>
          </a:xfrm>
          <a:prstGeom prst="rect">
            <a:avLst/>
          </a:prstGeom>
        </p:spPr>
      </p:pic>
      <p:pic>
        <p:nvPicPr>
          <p:cNvPr id="7" name="Imagen 6">
            <a:extLst>
              <a:ext uri="{FF2B5EF4-FFF2-40B4-BE49-F238E27FC236}">
                <a16:creationId xmlns:a16="http://schemas.microsoft.com/office/drawing/2014/main" id="{D56E9F3A-B70F-4CD1-B0DA-9A1798D29802}"/>
              </a:ext>
            </a:extLst>
          </p:cNvPr>
          <p:cNvPicPr>
            <a:picLocks noChangeAspect="1"/>
          </p:cNvPicPr>
          <p:nvPr/>
        </p:nvPicPr>
        <p:blipFill>
          <a:blip r:embed="rId9"/>
          <a:stretch>
            <a:fillRect/>
          </a:stretch>
        </p:blipFill>
        <p:spPr>
          <a:xfrm>
            <a:off x="544289" y="203038"/>
            <a:ext cx="2181225" cy="8953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430592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0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C5AF0A4-EE90-4C07-874C-DB5C52C243F1}"/>
              </a:ext>
            </a:extLst>
          </p:cNvPr>
          <p:cNvSpPr>
            <a:spLocks noGrp="1"/>
          </p:cNvSpPr>
          <p:nvPr>
            <p:ph type="title"/>
          </p:nvPr>
        </p:nvSpPr>
        <p:spPr>
          <a:xfrm>
            <a:off x="3242929" y="1073888"/>
            <a:ext cx="8187071" cy="1597123"/>
          </a:xfrm>
        </p:spPr>
        <p:txBody>
          <a:bodyPr/>
          <a:lstStyle/>
          <a:p>
            <a:r>
              <a:rPr lang="es-CL" dirty="0"/>
              <a:t>objetivo</a:t>
            </a:r>
          </a:p>
        </p:txBody>
      </p:sp>
      <p:sp>
        <p:nvSpPr>
          <p:cNvPr id="3" name="Marcador de contenido 2">
            <a:extLst>
              <a:ext uri="{FF2B5EF4-FFF2-40B4-BE49-F238E27FC236}">
                <a16:creationId xmlns:a16="http://schemas.microsoft.com/office/drawing/2014/main" id="{373D1CC9-74B9-489A-AEE9-A9BD576FADA2}"/>
              </a:ext>
            </a:extLst>
          </p:cNvPr>
          <p:cNvSpPr>
            <a:spLocks noGrp="1"/>
          </p:cNvSpPr>
          <p:nvPr>
            <p:ph type="body" idx="1"/>
          </p:nvPr>
        </p:nvSpPr>
        <p:spPr>
          <a:xfrm>
            <a:off x="3242930" y="3144254"/>
            <a:ext cx="7017488" cy="1997242"/>
          </a:xfrm>
        </p:spPr>
        <p:txBody>
          <a:bodyPr>
            <a:normAutofit/>
          </a:bodyPr>
          <a:lstStyle/>
          <a:p>
            <a:r>
              <a:rPr lang="es-MX" dirty="0"/>
              <a:t>Conocer el proceso de la escritura para la producción de diversos de textos.</a:t>
            </a:r>
            <a:endParaRPr lang="es-CL" dirty="0"/>
          </a:p>
        </p:txBody>
      </p:sp>
      <p:pic>
        <p:nvPicPr>
          <p:cNvPr id="6" name="Imagen 5">
            <a:extLst>
              <a:ext uri="{FF2B5EF4-FFF2-40B4-BE49-F238E27FC236}">
                <a16:creationId xmlns:a16="http://schemas.microsoft.com/office/drawing/2014/main" id="{FB8DB70B-4FE4-4A64-8062-6357818FCF7F}"/>
              </a:ext>
            </a:extLst>
          </p:cNvPr>
          <p:cNvPicPr>
            <a:picLocks noChangeAspect="1"/>
          </p:cNvPicPr>
          <p:nvPr/>
        </p:nvPicPr>
        <p:blipFill>
          <a:blip r:embed="rId4"/>
          <a:stretch>
            <a:fillRect/>
          </a:stretch>
        </p:blipFill>
        <p:spPr>
          <a:xfrm>
            <a:off x="544289" y="203038"/>
            <a:ext cx="2181225" cy="8953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Sonido grabado">
            <a:hlinkClick r:id="" action="ppaction://media"/>
            <a:extLst>
              <a:ext uri="{FF2B5EF4-FFF2-40B4-BE49-F238E27FC236}">
                <a16:creationId xmlns:a16="http://schemas.microsoft.com/office/drawing/2014/main" id="{B7CA606A-FDE0-42CE-88A7-E6D9B4BAFC3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87979" y="2584157"/>
            <a:ext cx="487363" cy="487363"/>
          </a:xfrm>
          <a:prstGeom prst="rect">
            <a:avLst/>
          </a:prstGeom>
        </p:spPr>
      </p:pic>
      <p:pic>
        <p:nvPicPr>
          <p:cNvPr id="4098" name="Picture 2" descr="Niño Pequeño Que La Escritura Con Los Libros. Escritura Creativa ...">
            <a:extLst>
              <a:ext uri="{FF2B5EF4-FFF2-40B4-BE49-F238E27FC236}">
                <a16:creationId xmlns:a16="http://schemas.microsoft.com/office/drawing/2014/main" id="{30B19C7B-38F6-452B-9A36-968AF40395B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41831" y="4583028"/>
            <a:ext cx="1846849" cy="184684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6699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25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8FDC752-2928-430F-899F-365CC43B3C57}"/>
              </a:ext>
            </a:extLst>
          </p:cNvPr>
          <p:cNvSpPr>
            <a:spLocks noGrp="1"/>
          </p:cNvSpPr>
          <p:nvPr>
            <p:ph type="title"/>
          </p:nvPr>
        </p:nvSpPr>
        <p:spPr>
          <a:xfrm>
            <a:off x="1251678" y="999805"/>
            <a:ext cx="10178322" cy="1334320"/>
          </a:xfrm>
        </p:spPr>
        <p:txBody>
          <a:bodyPr>
            <a:normAutofit fontScale="90000"/>
          </a:bodyPr>
          <a:lstStyle/>
          <a:p>
            <a:r>
              <a:rPr lang="es-CL" dirty="0"/>
              <a:t>Respondamos las siguientes preguntas y reflexionemos</a:t>
            </a:r>
          </a:p>
        </p:txBody>
      </p:sp>
      <p:pic>
        <p:nvPicPr>
          <p:cNvPr id="18" name="Gráfico 17" descr="Libros en una estantería">
            <a:extLst>
              <a:ext uri="{FF2B5EF4-FFF2-40B4-BE49-F238E27FC236}">
                <a16:creationId xmlns:a16="http://schemas.microsoft.com/office/drawing/2014/main" id="{95742BDC-4DDE-41B5-B476-6F7D27E76B2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flipV="1">
            <a:off x="9955478" y="799943"/>
            <a:ext cx="1026528" cy="1026528"/>
          </a:xfrm>
          <a:prstGeom prst="rect">
            <a:avLst/>
          </a:prstGeom>
        </p:spPr>
      </p:pic>
      <p:sp>
        <p:nvSpPr>
          <p:cNvPr id="23" name="Rectángulo: esquinas redondeadas 22">
            <a:extLst>
              <a:ext uri="{FF2B5EF4-FFF2-40B4-BE49-F238E27FC236}">
                <a16:creationId xmlns:a16="http://schemas.microsoft.com/office/drawing/2014/main" id="{FEBE116E-6EBB-47F0-B185-165253344133}"/>
              </a:ext>
            </a:extLst>
          </p:cNvPr>
          <p:cNvSpPr/>
          <p:nvPr/>
        </p:nvSpPr>
        <p:spPr>
          <a:xfrm>
            <a:off x="1481012" y="4924925"/>
            <a:ext cx="3272589" cy="95450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t>¿Qué pienso sobre escribir?</a:t>
            </a:r>
          </a:p>
        </p:txBody>
      </p:sp>
      <p:sp>
        <p:nvSpPr>
          <p:cNvPr id="24" name="Rectángulo: esquinas redondeadas 23">
            <a:extLst>
              <a:ext uri="{FF2B5EF4-FFF2-40B4-BE49-F238E27FC236}">
                <a16:creationId xmlns:a16="http://schemas.microsoft.com/office/drawing/2014/main" id="{36936194-FE59-442E-A601-8ED3160BF37B}"/>
              </a:ext>
            </a:extLst>
          </p:cNvPr>
          <p:cNvSpPr/>
          <p:nvPr/>
        </p:nvSpPr>
        <p:spPr>
          <a:xfrm>
            <a:off x="6890081" y="4924925"/>
            <a:ext cx="3272589" cy="95450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t>¿Qué siento cuando escribo?</a:t>
            </a:r>
          </a:p>
        </p:txBody>
      </p:sp>
      <p:sp>
        <p:nvSpPr>
          <p:cNvPr id="25" name="Rectángulo: esquinas redondeadas 24">
            <a:extLst>
              <a:ext uri="{FF2B5EF4-FFF2-40B4-BE49-F238E27FC236}">
                <a16:creationId xmlns:a16="http://schemas.microsoft.com/office/drawing/2014/main" id="{33F8C0CD-F6FC-4200-A0B7-CD5E509DB425}"/>
              </a:ext>
            </a:extLst>
          </p:cNvPr>
          <p:cNvSpPr/>
          <p:nvPr/>
        </p:nvSpPr>
        <p:spPr>
          <a:xfrm>
            <a:off x="6890082" y="2473700"/>
            <a:ext cx="3272589" cy="95450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t>¿Por qué escribo?</a:t>
            </a:r>
          </a:p>
        </p:txBody>
      </p:sp>
      <p:sp>
        <p:nvSpPr>
          <p:cNvPr id="26" name="Rectángulo: esquinas redondeadas 25">
            <a:extLst>
              <a:ext uri="{FF2B5EF4-FFF2-40B4-BE49-F238E27FC236}">
                <a16:creationId xmlns:a16="http://schemas.microsoft.com/office/drawing/2014/main" id="{83C5B3AB-C3ED-4037-802A-77928B30E962}"/>
              </a:ext>
            </a:extLst>
          </p:cNvPr>
          <p:cNvSpPr/>
          <p:nvPr/>
        </p:nvSpPr>
        <p:spPr>
          <a:xfrm>
            <a:off x="1392780" y="2473700"/>
            <a:ext cx="3272589" cy="95450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t>¿Me gusta escribir?</a:t>
            </a:r>
          </a:p>
        </p:txBody>
      </p:sp>
      <p:pic>
        <p:nvPicPr>
          <p:cNvPr id="27" name="Imagen 26">
            <a:extLst>
              <a:ext uri="{FF2B5EF4-FFF2-40B4-BE49-F238E27FC236}">
                <a16:creationId xmlns:a16="http://schemas.microsoft.com/office/drawing/2014/main" id="{A87AF539-84BE-4BBB-8D9B-90A798A1FDD2}"/>
              </a:ext>
            </a:extLst>
          </p:cNvPr>
          <p:cNvPicPr>
            <a:picLocks noChangeAspect="1"/>
          </p:cNvPicPr>
          <p:nvPr/>
        </p:nvPicPr>
        <p:blipFill>
          <a:blip r:embed="rId6"/>
          <a:stretch>
            <a:fillRect/>
          </a:stretch>
        </p:blipFill>
        <p:spPr>
          <a:xfrm>
            <a:off x="14857" y="104455"/>
            <a:ext cx="2181225" cy="8953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Sonido grabado">
            <a:hlinkClick r:id="" action="ppaction://media"/>
            <a:extLst>
              <a:ext uri="{FF2B5EF4-FFF2-40B4-BE49-F238E27FC236}">
                <a16:creationId xmlns:a16="http://schemas.microsoft.com/office/drawing/2014/main" id="{2EC3F009-3447-441B-ABC2-F955EE8B1AE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51525" y="3184525"/>
            <a:ext cx="487363" cy="487363"/>
          </a:xfrm>
          <a:prstGeom prst="rect">
            <a:avLst/>
          </a:prstGeom>
        </p:spPr>
      </p:pic>
      <p:pic>
        <p:nvPicPr>
          <p:cNvPr id="3074" name="Picture 2" descr="El libro más bonito de todos los colores: Combel Editorial">
            <a:extLst>
              <a:ext uri="{FF2B5EF4-FFF2-40B4-BE49-F238E27FC236}">
                <a16:creationId xmlns:a16="http://schemas.microsoft.com/office/drawing/2014/main" id="{DAAA8BF9-0D0B-4DA4-9EBD-0BF4465CC99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97430" y="2950953"/>
            <a:ext cx="1760589" cy="233519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4274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24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2CC2BD5-CDC4-4F32-B0B4-C84CA77A3C7E}"/>
              </a:ext>
            </a:extLst>
          </p:cNvPr>
          <p:cNvSpPr>
            <a:spLocks noGrp="1"/>
          </p:cNvSpPr>
          <p:nvPr>
            <p:ph type="title"/>
          </p:nvPr>
        </p:nvSpPr>
        <p:spPr>
          <a:xfrm>
            <a:off x="1251678" y="978407"/>
            <a:ext cx="10178322" cy="896109"/>
          </a:xfrm>
        </p:spPr>
        <p:txBody>
          <a:bodyPr/>
          <a:lstStyle/>
          <a:p>
            <a:r>
              <a:rPr lang="es-CL" dirty="0"/>
              <a:t>El proceso de escritura</a:t>
            </a:r>
          </a:p>
        </p:txBody>
      </p:sp>
      <p:pic>
        <p:nvPicPr>
          <p:cNvPr id="4" name="3">
            <a:hlinkClick r:id="" action="ppaction://media"/>
            <a:extLst>
              <a:ext uri="{FF2B5EF4-FFF2-40B4-BE49-F238E27FC236}">
                <a16:creationId xmlns:a16="http://schemas.microsoft.com/office/drawing/2014/main" id="{92EFC7B2-CF1F-4AE7-8827-0EAA52BC755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948025" y="2941637"/>
            <a:ext cx="487363" cy="487363"/>
          </a:xfrm>
          <a:prstGeom prst="rect">
            <a:avLst/>
          </a:prstGeom>
        </p:spPr>
      </p:pic>
      <p:pic>
        <p:nvPicPr>
          <p:cNvPr id="5" name="Gráfico 4" descr="Tijeras">
            <a:extLst>
              <a:ext uri="{FF2B5EF4-FFF2-40B4-BE49-F238E27FC236}">
                <a16:creationId xmlns:a16="http://schemas.microsoft.com/office/drawing/2014/main" id="{A7FC4051-3D01-45DE-8047-5133C7BF191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flipV="1">
            <a:off x="9435388" y="465144"/>
            <a:ext cx="1026528" cy="1026528"/>
          </a:xfrm>
          <a:prstGeom prst="rect">
            <a:avLst/>
          </a:prstGeom>
        </p:spPr>
      </p:pic>
      <p:sp>
        <p:nvSpPr>
          <p:cNvPr id="7" name="Bocadillo: rectángulo con esquinas redondeadas 6">
            <a:extLst>
              <a:ext uri="{FF2B5EF4-FFF2-40B4-BE49-F238E27FC236}">
                <a16:creationId xmlns:a16="http://schemas.microsoft.com/office/drawing/2014/main" id="{393494BA-9124-469D-9D16-2E091711F4B0}"/>
              </a:ext>
            </a:extLst>
          </p:cNvPr>
          <p:cNvSpPr/>
          <p:nvPr/>
        </p:nvSpPr>
        <p:spPr>
          <a:xfrm>
            <a:off x="826168" y="2063492"/>
            <a:ext cx="6055895" cy="3429000"/>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L" sz="2800" dirty="0"/>
              <a:t>Contempla todo lo que pensamos, lo que hacemos y escribimos, desde que nos planteamos producir un texto, hasta su versión definitiva.</a:t>
            </a:r>
          </a:p>
        </p:txBody>
      </p:sp>
      <p:sp>
        <p:nvSpPr>
          <p:cNvPr id="8" name="Pergamino: horizontal 7">
            <a:extLst>
              <a:ext uri="{FF2B5EF4-FFF2-40B4-BE49-F238E27FC236}">
                <a16:creationId xmlns:a16="http://schemas.microsoft.com/office/drawing/2014/main" id="{B3204992-96E5-449A-803D-74A4651E3188}"/>
              </a:ext>
            </a:extLst>
          </p:cNvPr>
          <p:cNvSpPr/>
          <p:nvPr/>
        </p:nvSpPr>
        <p:spPr>
          <a:xfrm>
            <a:off x="7251032" y="4185152"/>
            <a:ext cx="3785936" cy="2207704"/>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L" dirty="0"/>
              <a:t>Buscar, organizar, desarrollar ideas; redactar y revisar.</a:t>
            </a:r>
          </a:p>
        </p:txBody>
      </p:sp>
      <p:pic>
        <p:nvPicPr>
          <p:cNvPr id="9" name="Imagen 8">
            <a:extLst>
              <a:ext uri="{FF2B5EF4-FFF2-40B4-BE49-F238E27FC236}">
                <a16:creationId xmlns:a16="http://schemas.microsoft.com/office/drawing/2014/main" id="{6A63E97A-62FB-4F17-BA73-75A414CC7E95}"/>
              </a:ext>
            </a:extLst>
          </p:cNvPr>
          <p:cNvPicPr>
            <a:picLocks noChangeAspect="1"/>
          </p:cNvPicPr>
          <p:nvPr/>
        </p:nvPicPr>
        <p:blipFill>
          <a:blip r:embed="rId7"/>
          <a:stretch>
            <a:fillRect/>
          </a:stretch>
        </p:blipFill>
        <p:spPr>
          <a:xfrm>
            <a:off x="161065" y="83058"/>
            <a:ext cx="2181225" cy="8953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802098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9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A03EED-781E-4DAB-91D7-AA7BB475B4D4}"/>
              </a:ext>
            </a:extLst>
          </p:cNvPr>
          <p:cNvSpPr>
            <a:spLocks noGrp="1"/>
          </p:cNvSpPr>
          <p:nvPr>
            <p:ph type="title"/>
          </p:nvPr>
        </p:nvSpPr>
        <p:spPr>
          <a:xfrm>
            <a:off x="3242929" y="382385"/>
            <a:ext cx="8187071" cy="3046616"/>
          </a:xfrm>
        </p:spPr>
        <p:txBody>
          <a:bodyPr>
            <a:normAutofit/>
          </a:bodyPr>
          <a:lstStyle/>
          <a:p>
            <a:r>
              <a:rPr lang="es-CL" dirty="0"/>
              <a:t>Tener en cuenta</a:t>
            </a:r>
          </a:p>
        </p:txBody>
      </p:sp>
      <p:sp>
        <p:nvSpPr>
          <p:cNvPr id="3" name="Marcador de contenido 2">
            <a:extLst>
              <a:ext uri="{FF2B5EF4-FFF2-40B4-BE49-F238E27FC236}">
                <a16:creationId xmlns:a16="http://schemas.microsoft.com/office/drawing/2014/main" id="{3F5346E2-BC64-4282-8BA8-4F083670A05C}"/>
              </a:ext>
            </a:extLst>
          </p:cNvPr>
          <p:cNvSpPr>
            <a:spLocks noGrp="1"/>
          </p:cNvSpPr>
          <p:nvPr>
            <p:ph type="body" idx="1"/>
          </p:nvPr>
        </p:nvSpPr>
        <p:spPr>
          <a:xfrm>
            <a:off x="3242930" y="4090737"/>
            <a:ext cx="7017488" cy="2481263"/>
          </a:xfrm>
        </p:spPr>
        <p:txBody>
          <a:bodyPr>
            <a:normAutofit/>
          </a:bodyPr>
          <a:lstStyle/>
          <a:p>
            <a:r>
              <a:rPr lang="es-CL" dirty="0"/>
              <a:t>tema</a:t>
            </a:r>
          </a:p>
          <a:p>
            <a:r>
              <a:rPr lang="es-CL" dirty="0"/>
              <a:t>Audiencia</a:t>
            </a:r>
          </a:p>
          <a:p>
            <a:r>
              <a:rPr lang="es-CL" dirty="0"/>
              <a:t>Nivel de formalidad</a:t>
            </a:r>
          </a:p>
          <a:p>
            <a:r>
              <a:rPr lang="es-CL" dirty="0"/>
              <a:t>Estructura y coherencia del texto</a:t>
            </a:r>
          </a:p>
          <a:p>
            <a:r>
              <a:rPr lang="es-CL" dirty="0"/>
              <a:t>Gramática y ortografía</a:t>
            </a:r>
          </a:p>
          <a:p>
            <a:endParaRPr lang="es-CL" dirty="0"/>
          </a:p>
          <a:p>
            <a:endParaRPr lang="es-CL" dirty="0"/>
          </a:p>
        </p:txBody>
      </p:sp>
      <p:pic>
        <p:nvPicPr>
          <p:cNvPr id="5" name="Gráfico 4" descr="Regla">
            <a:extLst>
              <a:ext uri="{FF2B5EF4-FFF2-40B4-BE49-F238E27FC236}">
                <a16:creationId xmlns:a16="http://schemas.microsoft.com/office/drawing/2014/main" id="{0BA66AE5-2061-4030-86C3-7A95FE43F1D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flipV="1">
            <a:off x="9325300" y="382385"/>
            <a:ext cx="1026528" cy="1026528"/>
          </a:xfrm>
          <a:prstGeom prst="rect">
            <a:avLst/>
          </a:prstGeom>
        </p:spPr>
      </p:pic>
      <p:pic>
        <p:nvPicPr>
          <p:cNvPr id="6" name="Imagen 5">
            <a:extLst>
              <a:ext uri="{FF2B5EF4-FFF2-40B4-BE49-F238E27FC236}">
                <a16:creationId xmlns:a16="http://schemas.microsoft.com/office/drawing/2014/main" id="{6D126F32-CB7D-43EC-8D5E-032A30B09B91}"/>
              </a:ext>
            </a:extLst>
          </p:cNvPr>
          <p:cNvPicPr>
            <a:picLocks noChangeAspect="1"/>
          </p:cNvPicPr>
          <p:nvPr/>
        </p:nvPicPr>
        <p:blipFill>
          <a:blip r:embed="rId6"/>
          <a:stretch>
            <a:fillRect/>
          </a:stretch>
        </p:blipFill>
        <p:spPr>
          <a:xfrm>
            <a:off x="207405" y="146891"/>
            <a:ext cx="2181225" cy="8953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122" name="Picture 2" descr="Diseño UX: 3 Libros clave para impulsar tu formación">
            <a:extLst>
              <a:ext uri="{FF2B5EF4-FFF2-40B4-BE49-F238E27FC236}">
                <a16:creationId xmlns:a16="http://schemas.microsoft.com/office/drawing/2014/main" id="{F1BC4D4C-1E48-49D0-BC08-0FD85856C35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74732" y="1736057"/>
            <a:ext cx="3457930" cy="24812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7" name="Sonido grabado">
            <a:hlinkClick r:id="" action="ppaction://media"/>
            <a:extLst>
              <a:ext uri="{FF2B5EF4-FFF2-40B4-BE49-F238E27FC236}">
                <a16:creationId xmlns:a16="http://schemas.microsoft.com/office/drawing/2014/main" id="{9A25E055-AC4A-4430-BB9F-EB4B17CC0FD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092515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09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36990FD-687E-4836-BEE7-0228A479E167}"/>
              </a:ext>
            </a:extLst>
          </p:cNvPr>
          <p:cNvSpPr>
            <a:spLocks noGrp="1"/>
          </p:cNvSpPr>
          <p:nvPr>
            <p:ph type="title"/>
          </p:nvPr>
        </p:nvSpPr>
        <p:spPr>
          <a:xfrm>
            <a:off x="1251678" y="1106905"/>
            <a:ext cx="10178322" cy="1106906"/>
          </a:xfrm>
        </p:spPr>
        <p:txBody>
          <a:bodyPr>
            <a:normAutofit/>
          </a:bodyPr>
          <a:lstStyle/>
          <a:p>
            <a:r>
              <a:rPr lang="es-CL" dirty="0"/>
              <a:t>Tipos de escritura</a:t>
            </a:r>
          </a:p>
        </p:txBody>
      </p:sp>
      <p:sp>
        <p:nvSpPr>
          <p:cNvPr id="3" name="Marcador de contenido 2">
            <a:extLst>
              <a:ext uri="{FF2B5EF4-FFF2-40B4-BE49-F238E27FC236}">
                <a16:creationId xmlns:a16="http://schemas.microsoft.com/office/drawing/2014/main" id="{A080F11D-AD2F-48E4-9B52-8F2283E76653}"/>
              </a:ext>
            </a:extLst>
          </p:cNvPr>
          <p:cNvSpPr>
            <a:spLocks noGrp="1"/>
          </p:cNvSpPr>
          <p:nvPr>
            <p:ph idx="1"/>
          </p:nvPr>
        </p:nvSpPr>
        <p:spPr>
          <a:xfrm>
            <a:off x="1251678" y="2286001"/>
            <a:ext cx="10178322" cy="4050631"/>
          </a:xfrm>
        </p:spPr>
        <p:txBody>
          <a:bodyPr>
            <a:normAutofit/>
          </a:bodyPr>
          <a:lstStyle/>
          <a:p>
            <a:endParaRPr lang="es-CL" dirty="0"/>
          </a:p>
          <a:p>
            <a:endParaRPr lang="es-CL" dirty="0"/>
          </a:p>
          <a:p>
            <a:pPr marL="0" indent="0">
              <a:buNone/>
            </a:pPr>
            <a:endParaRPr lang="es-CL" dirty="0"/>
          </a:p>
        </p:txBody>
      </p:sp>
      <p:pic>
        <p:nvPicPr>
          <p:cNvPr id="5" name="Gráfico 4" descr="Libros">
            <a:extLst>
              <a:ext uri="{FF2B5EF4-FFF2-40B4-BE49-F238E27FC236}">
                <a16:creationId xmlns:a16="http://schemas.microsoft.com/office/drawing/2014/main" id="{175CE76C-31A8-483C-BFDC-BFDDE7D0904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flipV="1">
            <a:off x="8815939" y="465144"/>
            <a:ext cx="1026528" cy="1026528"/>
          </a:xfrm>
          <a:prstGeom prst="rect">
            <a:avLst/>
          </a:prstGeom>
        </p:spPr>
      </p:pic>
      <p:pic>
        <p:nvPicPr>
          <p:cNvPr id="6" name="Imagen 5">
            <a:extLst>
              <a:ext uri="{FF2B5EF4-FFF2-40B4-BE49-F238E27FC236}">
                <a16:creationId xmlns:a16="http://schemas.microsoft.com/office/drawing/2014/main" id="{5570CBF5-80A1-48AD-9D25-83F782FE993C}"/>
              </a:ext>
            </a:extLst>
          </p:cNvPr>
          <p:cNvPicPr>
            <a:picLocks noChangeAspect="1"/>
          </p:cNvPicPr>
          <p:nvPr/>
        </p:nvPicPr>
        <p:blipFill>
          <a:blip r:embed="rId6"/>
          <a:stretch>
            <a:fillRect/>
          </a:stretch>
        </p:blipFill>
        <p:spPr>
          <a:xfrm>
            <a:off x="168308" y="154912"/>
            <a:ext cx="2181225" cy="8953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Sonido grabado">
            <a:hlinkClick r:id="" action="ppaction://media"/>
            <a:extLst>
              <a:ext uri="{FF2B5EF4-FFF2-40B4-BE49-F238E27FC236}">
                <a16:creationId xmlns:a16="http://schemas.microsoft.com/office/drawing/2014/main" id="{47B9A628-1305-4038-90B1-21B33A5D8C7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51525" y="3184525"/>
            <a:ext cx="487363" cy="487363"/>
          </a:xfrm>
          <a:prstGeom prst="rect">
            <a:avLst/>
          </a:prstGeom>
        </p:spPr>
      </p:pic>
      <p:pic>
        <p:nvPicPr>
          <p:cNvPr id="1026" name="Picture 2" descr="CREATIVIDAD">
            <a:extLst>
              <a:ext uri="{FF2B5EF4-FFF2-40B4-BE49-F238E27FC236}">
                <a16:creationId xmlns:a16="http://schemas.microsoft.com/office/drawing/2014/main" id="{CED34BDE-5B7D-4266-B96D-462948FBFA1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86177" y="3889878"/>
            <a:ext cx="4974055" cy="278547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Rectángulo 8">
            <a:extLst>
              <a:ext uri="{FF2B5EF4-FFF2-40B4-BE49-F238E27FC236}">
                <a16:creationId xmlns:a16="http://schemas.microsoft.com/office/drawing/2014/main" id="{5F222150-B48E-400C-A7AC-7B11B7F97E0A}"/>
              </a:ext>
            </a:extLst>
          </p:cNvPr>
          <p:cNvSpPr/>
          <p:nvPr/>
        </p:nvSpPr>
        <p:spPr>
          <a:xfrm>
            <a:off x="1155030" y="2270454"/>
            <a:ext cx="7291137" cy="1569660"/>
          </a:xfrm>
          <a:prstGeom prst="rect">
            <a:avLst/>
          </a:prstGeom>
        </p:spPr>
        <p:txBody>
          <a:bodyPr wrap="square">
            <a:spAutoFit/>
          </a:bodyPr>
          <a:lstStyle/>
          <a:p>
            <a:r>
              <a:rPr lang="es-CL" sz="2400" u="sng" dirty="0">
                <a:effectLst>
                  <a:outerShdw blurRad="38100" dist="38100" dir="2700000" algn="tl">
                    <a:srgbClr val="000000">
                      <a:alpha val="43137"/>
                    </a:srgbClr>
                  </a:outerShdw>
                </a:effectLst>
              </a:rPr>
              <a:t>Creativa:</a:t>
            </a:r>
            <a:r>
              <a:rPr lang="es-CL" sz="2400" dirty="0"/>
              <a:t> </a:t>
            </a:r>
            <a:r>
              <a:rPr lang="es-CL" sz="2400" dirty="0">
                <a:effectLst>
                  <a:outerShdw blurRad="38100" dist="38100" dir="2700000" algn="tl">
                    <a:srgbClr val="000000">
                      <a:alpha val="43137"/>
                    </a:srgbClr>
                  </a:outerShdw>
                </a:effectLst>
              </a:rPr>
              <a:t>satisfacer la necesidad de inventar y crear. Dirigida al autor y otro público. Ejemplos:  poemas, cuentos, mitos, anécdotas, canciones, entre otros.</a:t>
            </a:r>
          </a:p>
          <a:p>
            <a:r>
              <a:rPr lang="es-CL" sz="2400" dirty="0">
                <a:effectLst>
                  <a:outerShdw blurRad="38100" dist="38100" dir="2700000" algn="tl">
                    <a:srgbClr val="000000">
                      <a:alpha val="43137"/>
                    </a:srgbClr>
                  </a:outerShdw>
                </a:effectLst>
              </a:rPr>
              <a:t>Busca PASARLO BIEN E INSPIRARSE.</a:t>
            </a:r>
          </a:p>
        </p:txBody>
      </p:sp>
    </p:spTree>
    <p:extLst>
      <p:ext uri="{BB962C8B-B14F-4D97-AF65-F5344CB8AC3E}">
        <p14:creationId xmlns:p14="http://schemas.microsoft.com/office/powerpoint/2010/main" val="2788407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03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9C3391-37CB-464D-9416-7BAB36C5C9C8}"/>
              </a:ext>
            </a:extLst>
          </p:cNvPr>
          <p:cNvSpPr>
            <a:spLocks noGrp="1"/>
          </p:cNvSpPr>
          <p:nvPr>
            <p:ph type="title"/>
          </p:nvPr>
        </p:nvSpPr>
        <p:spPr>
          <a:xfrm>
            <a:off x="1251678" y="1171075"/>
            <a:ext cx="10178322" cy="1153664"/>
          </a:xfrm>
        </p:spPr>
        <p:txBody>
          <a:bodyPr>
            <a:normAutofit/>
          </a:bodyPr>
          <a:lstStyle/>
          <a:p>
            <a:r>
              <a:rPr lang="es-CL" dirty="0"/>
              <a:t>Sugerencia de pasos</a:t>
            </a:r>
          </a:p>
        </p:txBody>
      </p:sp>
      <p:sp>
        <p:nvSpPr>
          <p:cNvPr id="3" name="Marcador de contenido 2">
            <a:extLst>
              <a:ext uri="{FF2B5EF4-FFF2-40B4-BE49-F238E27FC236}">
                <a16:creationId xmlns:a16="http://schemas.microsoft.com/office/drawing/2014/main" id="{7B4B942B-0F31-4687-A504-43BE799C3954}"/>
              </a:ext>
            </a:extLst>
          </p:cNvPr>
          <p:cNvSpPr>
            <a:spLocks noGrp="1"/>
          </p:cNvSpPr>
          <p:nvPr>
            <p:ph idx="1"/>
          </p:nvPr>
        </p:nvSpPr>
        <p:spPr/>
        <p:txBody>
          <a:bodyPr/>
          <a:lstStyle/>
          <a:p>
            <a:r>
              <a:rPr lang="es-CL" dirty="0"/>
              <a:t>acceso al conocimiento: buscar ideas, conocimientos previos, identificar la audiencia, recordar tipos de texto.</a:t>
            </a:r>
          </a:p>
          <a:p>
            <a:r>
              <a:rPr lang="es-CL" dirty="0"/>
              <a:t>Planificación: seleccionar y organizar la información necesaria en función del tema y el público.</a:t>
            </a:r>
          </a:p>
          <a:p>
            <a:r>
              <a:rPr lang="es-CL" dirty="0"/>
              <a:t>Producción textual: comienzo de la elaboración del texto.</a:t>
            </a:r>
          </a:p>
          <a:p>
            <a:r>
              <a:rPr lang="es-CL" dirty="0"/>
              <a:t>Revisión: una vez ya producido el texto, revisar y releer para comprobar que no hayan errores ortográficos.</a:t>
            </a:r>
          </a:p>
          <a:p>
            <a:endParaRPr lang="es-CL" dirty="0"/>
          </a:p>
        </p:txBody>
      </p:sp>
      <p:pic>
        <p:nvPicPr>
          <p:cNvPr id="5" name="Gráfico 4" descr="Borrador">
            <a:extLst>
              <a:ext uri="{FF2B5EF4-FFF2-40B4-BE49-F238E27FC236}">
                <a16:creationId xmlns:a16="http://schemas.microsoft.com/office/drawing/2014/main" id="{4DAB1767-7465-4744-992A-2CE0EB7AEB9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flipV="1">
            <a:off x="8591594" y="209843"/>
            <a:ext cx="1026528" cy="1026528"/>
          </a:xfrm>
          <a:prstGeom prst="rect">
            <a:avLst/>
          </a:prstGeom>
        </p:spPr>
      </p:pic>
      <p:pic>
        <p:nvPicPr>
          <p:cNvPr id="6" name="Imagen 5">
            <a:extLst>
              <a:ext uri="{FF2B5EF4-FFF2-40B4-BE49-F238E27FC236}">
                <a16:creationId xmlns:a16="http://schemas.microsoft.com/office/drawing/2014/main" id="{C160E560-465C-4F1B-A9B8-8DF9FEF39C59}"/>
              </a:ext>
            </a:extLst>
          </p:cNvPr>
          <p:cNvPicPr>
            <a:picLocks noChangeAspect="1"/>
          </p:cNvPicPr>
          <p:nvPr/>
        </p:nvPicPr>
        <p:blipFill>
          <a:blip r:embed="rId6"/>
          <a:stretch>
            <a:fillRect/>
          </a:stretch>
        </p:blipFill>
        <p:spPr>
          <a:xfrm>
            <a:off x="56541" y="209843"/>
            <a:ext cx="2181225" cy="8953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146" name="Picture 2" descr="Buscar información - Cómo elaborar un Trabajo Fin de Grado ...">
            <a:extLst>
              <a:ext uri="{FF2B5EF4-FFF2-40B4-BE49-F238E27FC236}">
                <a16:creationId xmlns:a16="http://schemas.microsoft.com/office/drawing/2014/main" id="{344A21B9-4058-4518-A179-FFB6D5FB920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88080" y="5022250"/>
            <a:ext cx="1506994" cy="1483448"/>
          </a:xfrm>
          <a:prstGeom prst="rect">
            <a:avLst/>
          </a:prstGeom>
          <a:noFill/>
          <a:extLst>
            <a:ext uri="{909E8E84-426E-40DD-AFC4-6F175D3DCCD1}">
              <a14:hiddenFill xmlns:a14="http://schemas.microsoft.com/office/drawing/2010/main">
                <a:solidFill>
                  <a:srgbClr val="FFFFFF"/>
                </a:solidFill>
              </a14:hiddenFill>
            </a:ext>
          </a:extLst>
        </p:spPr>
      </p:pic>
      <p:pic>
        <p:nvPicPr>
          <p:cNvPr id="4" name="Sonido grabado">
            <a:hlinkClick r:id="" action="ppaction://media"/>
            <a:extLst>
              <a:ext uri="{FF2B5EF4-FFF2-40B4-BE49-F238E27FC236}">
                <a16:creationId xmlns:a16="http://schemas.microsoft.com/office/drawing/2014/main" id="{19D31CEA-CAA3-44D5-A5A3-B5599A2CC2C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51525" y="3184525"/>
            <a:ext cx="487363" cy="487363"/>
          </a:xfrm>
          <a:prstGeom prst="rect">
            <a:avLst/>
          </a:prstGeom>
        </p:spPr>
      </p:pic>
      <p:pic>
        <p:nvPicPr>
          <p:cNvPr id="2050" name="Picture 2" descr="Presentación: “Estrategias que promueven la organización de la ...">
            <a:extLst>
              <a:ext uri="{FF2B5EF4-FFF2-40B4-BE49-F238E27FC236}">
                <a16:creationId xmlns:a16="http://schemas.microsoft.com/office/drawing/2014/main" id="{730BA66F-20D6-401D-BC3E-8B3189F1B9F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44343" y="5022250"/>
            <a:ext cx="1506994" cy="132934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8" name="Flecha: a la derecha 7">
            <a:extLst>
              <a:ext uri="{FF2B5EF4-FFF2-40B4-BE49-F238E27FC236}">
                <a16:creationId xmlns:a16="http://schemas.microsoft.com/office/drawing/2014/main" id="{ABC41DFF-BAE2-4D04-BD9F-173E5B306C1F}"/>
              </a:ext>
            </a:extLst>
          </p:cNvPr>
          <p:cNvSpPr/>
          <p:nvPr/>
        </p:nvSpPr>
        <p:spPr>
          <a:xfrm>
            <a:off x="2614863" y="5518484"/>
            <a:ext cx="826169" cy="5374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1" name="Flecha: a la derecha 10">
            <a:extLst>
              <a:ext uri="{FF2B5EF4-FFF2-40B4-BE49-F238E27FC236}">
                <a16:creationId xmlns:a16="http://schemas.microsoft.com/office/drawing/2014/main" id="{94B51402-3592-4824-A856-042C9ADBF131}"/>
              </a:ext>
            </a:extLst>
          </p:cNvPr>
          <p:cNvSpPr/>
          <p:nvPr/>
        </p:nvSpPr>
        <p:spPr>
          <a:xfrm>
            <a:off x="5154648" y="5495268"/>
            <a:ext cx="826169" cy="5374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2" name="Flecha: a la derecha 11">
            <a:extLst>
              <a:ext uri="{FF2B5EF4-FFF2-40B4-BE49-F238E27FC236}">
                <a16:creationId xmlns:a16="http://schemas.microsoft.com/office/drawing/2014/main" id="{B7F408F5-DCF2-43EA-8DBE-DAB9F45DCCCB}"/>
              </a:ext>
            </a:extLst>
          </p:cNvPr>
          <p:cNvSpPr/>
          <p:nvPr/>
        </p:nvSpPr>
        <p:spPr>
          <a:xfrm>
            <a:off x="7539789" y="5522807"/>
            <a:ext cx="826169" cy="5374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2052" name="Picture 4" descr="EL ARTE DE ESCRIBIR">
            <a:extLst>
              <a:ext uri="{FF2B5EF4-FFF2-40B4-BE49-F238E27FC236}">
                <a16:creationId xmlns:a16="http://schemas.microsoft.com/office/drawing/2014/main" id="{827B2FC6-63BF-42F7-AB46-BD8C59CDB40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44415" y="5022250"/>
            <a:ext cx="1446826" cy="140639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54" name="Picture 6" descr="CORRECCIÓN Y REVISIÓN DE TEXTOS. en Barcelona en WALLAPOP">
            <a:extLst>
              <a:ext uri="{FF2B5EF4-FFF2-40B4-BE49-F238E27FC236}">
                <a16:creationId xmlns:a16="http://schemas.microsoft.com/office/drawing/2014/main" id="{580860F4-DB14-4B1F-A02E-62C10CE737A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414506" y="5275816"/>
            <a:ext cx="2073080" cy="9763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9405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40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CDD51E-234B-4CB8-B46F-A799811A981E}"/>
              </a:ext>
            </a:extLst>
          </p:cNvPr>
          <p:cNvSpPr>
            <a:spLocks noGrp="1"/>
          </p:cNvSpPr>
          <p:nvPr>
            <p:ph type="title"/>
          </p:nvPr>
        </p:nvSpPr>
        <p:spPr>
          <a:xfrm>
            <a:off x="1251678" y="1224919"/>
            <a:ext cx="10178322" cy="895350"/>
          </a:xfrm>
        </p:spPr>
        <p:txBody>
          <a:bodyPr>
            <a:normAutofit/>
          </a:bodyPr>
          <a:lstStyle/>
          <a:p>
            <a:r>
              <a:rPr lang="es-CL" dirty="0"/>
              <a:t>síntesis</a:t>
            </a:r>
          </a:p>
        </p:txBody>
      </p:sp>
      <p:sp>
        <p:nvSpPr>
          <p:cNvPr id="3" name="Marcador de contenido 2">
            <a:extLst>
              <a:ext uri="{FF2B5EF4-FFF2-40B4-BE49-F238E27FC236}">
                <a16:creationId xmlns:a16="http://schemas.microsoft.com/office/drawing/2014/main" id="{746A4647-8676-49AE-A5F9-821FC5BC0580}"/>
              </a:ext>
            </a:extLst>
          </p:cNvPr>
          <p:cNvSpPr>
            <a:spLocks noGrp="1"/>
          </p:cNvSpPr>
          <p:nvPr>
            <p:ph idx="1"/>
          </p:nvPr>
        </p:nvSpPr>
        <p:spPr/>
        <p:txBody>
          <a:bodyPr>
            <a:normAutofit/>
          </a:bodyPr>
          <a:lstStyle/>
          <a:p>
            <a:r>
              <a:rPr lang="es-CL" sz="3200" dirty="0"/>
              <a:t>Proceso planificado.</a:t>
            </a:r>
          </a:p>
          <a:p>
            <a:r>
              <a:rPr lang="es-CL" sz="3200" dirty="0"/>
              <a:t>Diversos factores influyen en la composición.</a:t>
            </a:r>
          </a:p>
          <a:p>
            <a:r>
              <a:rPr lang="es-CL" sz="3200" dirty="0"/>
              <a:t>Placer por la lectoescritura.</a:t>
            </a:r>
          </a:p>
        </p:txBody>
      </p:sp>
      <p:pic>
        <p:nvPicPr>
          <p:cNvPr id="4" name="Gráfico 3" descr="Libro cerrado">
            <a:extLst>
              <a:ext uri="{FF2B5EF4-FFF2-40B4-BE49-F238E27FC236}">
                <a16:creationId xmlns:a16="http://schemas.microsoft.com/office/drawing/2014/main" id="{698712EF-C4C3-491A-905A-795A9906373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flipV="1">
            <a:off x="9121375" y="382385"/>
            <a:ext cx="1026528" cy="1026528"/>
          </a:xfrm>
          <a:prstGeom prst="rect">
            <a:avLst/>
          </a:prstGeom>
        </p:spPr>
      </p:pic>
      <p:pic>
        <p:nvPicPr>
          <p:cNvPr id="5" name="Imagen 4">
            <a:extLst>
              <a:ext uri="{FF2B5EF4-FFF2-40B4-BE49-F238E27FC236}">
                <a16:creationId xmlns:a16="http://schemas.microsoft.com/office/drawing/2014/main" id="{B50EE8BC-6AD1-423D-9DB6-E41BD7B0A8D4}"/>
              </a:ext>
            </a:extLst>
          </p:cNvPr>
          <p:cNvPicPr>
            <a:picLocks noChangeAspect="1"/>
          </p:cNvPicPr>
          <p:nvPr/>
        </p:nvPicPr>
        <p:blipFill>
          <a:blip r:embed="rId6"/>
          <a:stretch>
            <a:fillRect/>
          </a:stretch>
        </p:blipFill>
        <p:spPr>
          <a:xfrm>
            <a:off x="161065" y="198391"/>
            <a:ext cx="2181225" cy="8953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26" name="Picture 2" descr="Vectores de stock de Caricatura escribiendo, ilustraciones de ...">
            <a:extLst>
              <a:ext uri="{FF2B5EF4-FFF2-40B4-BE49-F238E27FC236}">
                <a16:creationId xmlns:a16="http://schemas.microsoft.com/office/drawing/2014/main" id="{78B4BC70-7770-4E29-826A-934EEDA9A5E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55543" y="4366712"/>
            <a:ext cx="1990725" cy="22955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8" name="Sonido grabado">
            <a:hlinkClick r:id="" action="ppaction://media"/>
            <a:extLst>
              <a:ext uri="{FF2B5EF4-FFF2-40B4-BE49-F238E27FC236}">
                <a16:creationId xmlns:a16="http://schemas.microsoft.com/office/drawing/2014/main" id="{776F5ACC-762D-4999-A89C-2F32B09ADC8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415664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62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Distintivo">
  <a:themeElements>
    <a:clrScheme name="Badge">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docProps/app.xml><?xml version="1.0" encoding="utf-8"?>
<Properties xmlns="http://schemas.openxmlformats.org/officeDocument/2006/extended-properties" xmlns:vt="http://schemas.openxmlformats.org/officeDocument/2006/docPropsVTypes">
  <Template>TM10001106[[fn=Distintivo]]</Template>
  <TotalTime>962</TotalTime>
  <Words>329</Words>
  <Application>Microsoft Office PowerPoint</Application>
  <PresentationFormat>Panorámica</PresentationFormat>
  <Paragraphs>33</Paragraphs>
  <Slides>11</Slides>
  <Notes>0</Notes>
  <HiddenSlides>0</HiddenSlides>
  <MMClips>12</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11</vt:i4>
      </vt:variant>
    </vt:vector>
  </HeadingPairs>
  <TitlesOfParts>
    <vt:vector size="15" baseType="lpstr">
      <vt:lpstr>Arial</vt:lpstr>
      <vt:lpstr>Gill Sans MT</vt:lpstr>
      <vt:lpstr>Impact</vt:lpstr>
      <vt:lpstr>Distintivo</vt:lpstr>
      <vt:lpstr>Presentación de PowerPoint</vt:lpstr>
      <vt:lpstr>El proceso de composición</vt:lpstr>
      <vt:lpstr>objetivo</vt:lpstr>
      <vt:lpstr>Respondamos las siguientes preguntas y reflexionemos</vt:lpstr>
      <vt:lpstr>El proceso de escritura</vt:lpstr>
      <vt:lpstr>Tener en cuenta</vt:lpstr>
      <vt:lpstr>Tipos de escritura</vt:lpstr>
      <vt:lpstr>Sugerencia de pasos</vt:lpstr>
      <vt:lpstr>síntesis</vt:lpstr>
      <vt:lpstr>Cita cassany</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 proceso de composición</dc:title>
  <dc:creator>Adrian</dc:creator>
  <cp:lastModifiedBy>Adrian</cp:lastModifiedBy>
  <cp:revision>36</cp:revision>
  <dcterms:created xsi:type="dcterms:W3CDTF">2020-06-15T17:46:08Z</dcterms:created>
  <dcterms:modified xsi:type="dcterms:W3CDTF">2020-06-26T20:53:33Z</dcterms:modified>
</cp:coreProperties>
</file>