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4" r:id="rId1"/>
  </p:sldMasterIdLst>
  <p:notesMasterIdLst>
    <p:notesMasterId r:id="rId13"/>
  </p:notesMasterIdLst>
  <p:sldIdLst>
    <p:sldId id="256" r:id="rId2"/>
    <p:sldId id="257" r:id="rId3"/>
    <p:sldId id="259" r:id="rId4"/>
    <p:sldId id="260" r:id="rId5"/>
    <p:sldId id="261" r:id="rId6"/>
    <p:sldId id="263" r:id="rId7"/>
    <p:sldId id="264" r:id="rId8"/>
    <p:sldId id="265" r:id="rId9"/>
    <p:sldId id="266" r:id="rId10"/>
    <p:sldId id="267"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74" autoAdjust="0"/>
    <p:restoredTop sz="94660"/>
  </p:normalViewPr>
  <p:slideViewPr>
    <p:cSldViewPr snapToGrid="0">
      <p:cViewPr varScale="1">
        <p:scale>
          <a:sx n="72" d="100"/>
          <a:sy n="72"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D96DD-E1BB-40C7-BD49-3833129CF54B}" type="datetimeFigureOut">
              <a:rPr lang="es-CL" smtClean="0"/>
              <a:t>17-06-2020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91027-2B23-4925-924B-B976FB6112FA}" type="slidenum">
              <a:rPr lang="es-CL" smtClean="0"/>
              <a:t>‹Nº›</a:t>
            </a:fld>
            <a:endParaRPr lang="es-CL"/>
          </a:p>
        </p:txBody>
      </p:sp>
    </p:spTree>
    <p:extLst>
      <p:ext uri="{BB962C8B-B14F-4D97-AF65-F5344CB8AC3E}">
        <p14:creationId xmlns:p14="http://schemas.microsoft.com/office/powerpoint/2010/main" val="142358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129367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298CD5-6C1E-4009-B41F-6DF62E31D3BE}" type="datetimeFigureOut">
              <a:rPr lang="en-US" smtClean="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57860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298CD5-6C1E-4009-B41F-6DF62E31D3BE}" type="datetimeFigureOut">
              <a:rPr lang="en-US" smtClean="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216114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298CD5-6C1E-4009-B41F-6DF62E31D3BE}" type="datetimeFigureOut">
              <a:rPr lang="en-US" smtClean="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58311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298CD5-6C1E-4009-B41F-6DF62E31D3BE}" type="datetimeFigureOut">
              <a:rPr lang="en-US" smtClean="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18296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90298CD5-6C1E-4009-B41F-6DF62E31D3BE}" type="datetimeFigureOut">
              <a:rPr lang="en-US" smtClean="0"/>
              <a:pPr/>
              <a:t>6/17/2020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800588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90298CD5-6C1E-4009-B41F-6DF62E31D3BE}" type="datetimeFigureOut">
              <a:rPr lang="en-US" smtClean="0"/>
              <a:pPr/>
              <a:t>6/17/2020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072980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553000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78270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161103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A61015F-7CC6-4D0A-9D87-873EA4C304CC}" type="datetimeFigureOut">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900855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637081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913795" y="2912232"/>
            <a:ext cx="5107208" cy="287896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912232"/>
            <a:ext cx="5095357" cy="287896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6/17/2020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21337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6/17/2020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051904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6/17/2020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96708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5C68B11-C5A8-448C-8CE9-B1A273C79CFC}" type="datetimeFigureOut">
              <a:rPr lang="en-US" smtClean="0"/>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30723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298CD5-6C1E-4009-B41F-6DF62E31D3BE}" type="datetimeFigureOut">
              <a:rPr lang="en-US" smtClean="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05333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0298CD5-6C1E-4009-B41F-6DF62E31D3BE}" type="datetimeFigureOut">
              <a:rPr lang="en-US" smtClean="0"/>
              <a:pPr/>
              <a:t>6/17/2020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776741841"/>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video" Target="https://www.youtube.com/embed/sVa712Kp2Lo?start=158&amp;feature=oembed" TargetMode="Externa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7.gif"/><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58798A-0F34-45E3-A1A2-10AFC6115155}"/>
              </a:ext>
            </a:extLst>
          </p:cNvPr>
          <p:cNvSpPr>
            <a:spLocks noGrp="1"/>
          </p:cNvSpPr>
          <p:nvPr>
            <p:ph type="ctrTitle"/>
          </p:nvPr>
        </p:nvSpPr>
        <p:spPr>
          <a:xfrm>
            <a:off x="1595269" y="1678954"/>
            <a:ext cx="9001462" cy="2387600"/>
          </a:xfrm>
        </p:spPr>
        <p:txBody>
          <a:bodyPr/>
          <a:lstStyle/>
          <a:p>
            <a:r>
              <a:rPr lang="es-CL" dirty="0"/>
              <a:t>¡Bienvenidos a la clase del día de hoy!</a:t>
            </a:r>
          </a:p>
        </p:txBody>
      </p:sp>
      <p:sp>
        <p:nvSpPr>
          <p:cNvPr id="3" name="Subtítulo 2">
            <a:extLst>
              <a:ext uri="{FF2B5EF4-FFF2-40B4-BE49-F238E27FC236}">
                <a16:creationId xmlns:a16="http://schemas.microsoft.com/office/drawing/2014/main" id="{0F6A4E86-C78F-4EEE-A470-09E5F543A316}"/>
              </a:ext>
            </a:extLst>
          </p:cNvPr>
          <p:cNvSpPr>
            <a:spLocks noGrp="1"/>
          </p:cNvSpPr>
          <p:nvPr>
            <p:ph type="subTitle" idx="1"/>
          </p:nvPr>
        </p:nvSpPr>
        <p:spPr>
          <a:xfrm>
            <a:off x="1595269" y="4238142"/>
            <a:ext cx="9001462" cy="1655762"/>
          </a:xfrm>
        </p:spPr>
        <p:txBody>
          <a:bodyPr/>
          <a:lstStyle/>
          <a:p>
            <a:pPr algn="r"/>
            <a:endParaRPr lang="es-CL" dirty="0"/>
          </a:p>
          <a:p>
            <a:pPr algn="r"/>
            <a:endParaRPr lang="es-CL" dirty="0"/>
          </a:p>
          <a:p>
            <a:pPr algn="r"/>
            <a:r>
              <a:rPr lang="es-CL" dirty="0"/>
              <a:t>Profesora: Débora Orellana Arias</a:t>
            </a:r>
          </a:p>
        </p:txBody>
      </p:sp>
      <p:pic>
        <p:nvPicPr>
          <p:cNvPr id="7" name="Audio 6">
            <a:hlinkClick r:id="" action="ppaction://media"/>
            <a:extLst>
              <a:ext uri="{FF2B5EF4-FFF2-40B4-BE49-F238E27FC236}">
                <a16:creationId xmlns:a16="http://schemas.microsoft.com/office/drawing/2014/main" id="{4918400F-E45B-4B1B-A715-0CF02C55362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pic>
        <p:nvPicPr>
          <p:cNvPr id="5" name="Imagen 4" descr="Imagen que contiene alimentos, dibujo&#10;&#10;Descripción generada automáticamente">
            <a:extLst>
              <a:ext uri="{FF2B5EF4-FFF2-40B4-BE49-F238E27FC236}">
                <a16:creationId xmlns:a16="http://schemas.microsoft.com/office/drawing/2014/main" id="{18426915-E017-4B5C-A826-1C39587353D7}"/>
              </a:ext>
            </a:extLst>
          </p:cNvPr>
          <p:cNvPicPr>
            <a:picLocks noChangeAspect="1"/>
          </p:cNvPicPr>
          <p:nvPr/>
        </p:nvPicPr>
        <p:blipFill>
          <a:blip r:embed="rId5">
            <a:biLevel thresh="25000"/>
          </a:blip>
          <a:stretch>
            <a:fillRect/>
          </a:stretch>
        </p:blipFill>
        <p:spPr>
          <a:xfrm>
            <a:off x="460795" y="532312"/>
            <a:ext cx="3612442" cy="1146642"/>
          </a:xfrm>
          <a:prstGeom prst="rect">
            <a:avLst/>
          </a:prstGeom>
        </p:spPr>
      </p:pic>
    </p:spTree>
    <p:extLst>
      <p:ext uri="{BB962C8B-B14F-4D97-AF65-F5344CB8AC3E}">
        <p14:creationId xmlns:p14="http://schemas.microsoft.com/office/powerpoint/2010/main" val="614305488"/>
      </p:ext>
    </p:extLst>
  </p:cSld>
  <p:clrMapOvr>
    <a:masterClrMapping/>
  </p:clrMapOvr>
  <mc:AlternateContent xmlns:mc="http://schemas.openxmlformats.org/markup-compatibility/2006" xmlns:p14="http://schemas.microsoft.com/office/powerpoint/2010/main">
    <mc:Choice Requires="p14">
      <p:transition spd="slow" p14:dur="2000" advTm="12563"/>
    </mc:Choice>
    <mc:Fallback xmlns="">
      <p:transition spd="slow" advTm="125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7">
            <a:extLst>
              <a:ext uri="{FF2B5EF4-FFF2-40B4-BE49-F238E27FC236}">
                <a16:creationId xmlns:a16="http://schemas.microsoft.com/office/drawing/2014/main" id="{094E213D-3FA7-4D59-80B5-015897DCA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8E1A94C-5B48-4D0D-A3B7-E2B038E50B68}"/>
              </a:ext>
            </a:extLst>
          </p:cNvPr>
          <p:cNvSpPr>
            <a:spLocks noGrp="1"/>
          </p:cNvSpPr>
          <p:nvPr>
            <p:ph type="title"/>
          </p:nvPr>
        </p:nvSpPr>
        <p:spPr>
          <a:xfrm>
            <a:off x="6435091" y="609600"/>
            <a:ext cx="4832465" cy="1326321"/>
          </a:xfrm>
        </p:spPr>
        <p:txBody>
          <a:bodyPr>
            <a:normAutofit/>
          </a:bodyPr>
          <a:lstStyle/>
          <a:p>
            <a:r>
              <a:rPr lang="es-CL">
                <a:solidFill>
                  <a:srgbClr val="FFFFFF"/>
                </a:solidFill>
              </a:rPr>
              <a:t>reflexión</a:t>
            </a:r>
          </a:p>
        </p:txBody>
      </p:sp>
      <p:sp>
        <p:nvSpPr>
          <p:cNvPr id="20" name="Rectangle 19">
            <a:extLst>
              <a:ext uri="{FF2B5EF4-FFF2-40B4-BE49-F238E27FC236}">
                <a16:creationId xmlns:a16="http://schemas.microsoft.com/office/drawing/2014/main" id="{0D63BE23-20C0-4F37-860E-0892A4DE0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522922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n 12" descr="Imagen que contiene dibujo&#10;&#10;Descripción generada automáticamente">
            <a:extLst>
              <a:ext uri="{FF2B5EF4-FFF2-40B4-BE49-F238E27FC236}">
                <a16:creationId xmlns:a16="http://schemas.microsoft.com/office/drawing/2014/main" id="{A6B96D22-A071-4531-ADAB-A728013E231C}"/>
              </a:ext>
            </a:extLst>
          </p:cNvPr>
          <p:cNvPicPr>
            <a:picLocks noChangeAspect="1"/>
          </p:cNvPicPr>
          <p:nvPr/>
        </p:nvPicPr>
        <p:blipFill>
          <a:blip r:embed="rId4"/>
          <a:stretch>
            <a:fillRect/>
          </a:stretch>
        </p:blipFill>
        <p:spPr>
          <a:xfrm>
            <a:off x="1272797" y="1114868"/>
            <a:ext cx="4188579" cy="4628265"/>
          </a:xfrm>
          <a:prstGeom prst="rect">
            <a:avLst/>
          </a:prstGeom>
        </p:spPr>
      </p:pic>
      <p:sp>
        <p:nvSpPr>
          <p:cNvPr id="22" name="Rectangle 21">
            <a:extLst>
              <a:ext uri="{FF2B5EF4-FFF2-40B4-BE49-F238E27FC236}">
                <a16:creationId xmlns:a16="http://schemas.microsoft.com/office/drawing/2014/main" id="{D49AB149-D0D3-42EA-8B4C-F39E213AE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5109182"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63DE1C1-99CC-4568-8706-400E93125DFF}"/>
              </a:ext>
            </a:extLst>
          </p:cNvPr>
          <p:cNvSpPr>
            <a:spLocks noGrp="1"/>
          </p:cNvSpPr>
          <p:nvPr>
            <p:ph idx="1"/>
          </p:nvPr>
        </p:nvSpPr>
        <p:spPr>
          <a:xfrm>
            <a:off x="6435091" y="2096064"/>
            <a:ext cx="4832465" cy="3962120"/>
          </a:xfrm>
        </p:spPr>
        <p:txBody>
          <a:bodyPr>
            <a:normAutofit/>
          </a:bodyPr>
          <a:lstStyle/>
          <a:p>
            <a:r>
              <a:rPr lang="es-CL" dirty="0">
                <a:solidFill>
                  <a:srgbClr val="FFFFFF"/>
                </a:solidFill>
              </a:rPr>
              <a:t>¿Para qué sirve determinar una regla en una secuencia numérica?</a:t>
            </a:r>
          </a:p>
          <a:p>
            <a:endParaRPr lang="es-CL" dirty="0">
              <a:solidFill>
                <a:srgbClr val="FFFFFF"/>
              </a:solidFill>
            </a:endParaRPr>
          </a:p>
          <a:p>
            <a:r>
              <a:rPr lang="es-CL" dirty="0">
                <a:solidFill>
                  <a:srgbClr val="FFFFFF"/>
                </a:solidFill>
              </a:rPr>
              <a:t>¿Hay algo que no entendí?</a:t>
            </a:r>
          </a:p>
          <a:p>
            <a:pPr marL="0" indent="0">
              <a:buNone/>
            </a:pPr>
            <a:endParaRPr lang="es-CL" dirty="0">
              <a:solidFill>
                <a:srgbClr val="FFFFFF"/>
              </a:solidFill>
            </a:endParaRPr>
          </a:p>
          <a:p>
            <a:r>
              <a:rPr lang="es-CL" dirty="0">
                <a:solidFill>
                  <a:srgbClr val="FFFFFF"/>
                </a:solidFill>
              </a:rPr>
              <a:t>¿En qué otras ocasiones podrás utilizar lo que has aprendido?</a:t>
            </a:r>
          </a:p>
          <a:p>
            <a:pPr marL="0" indent="0">
              <a:buNone/>
            </a:pPr>
            <a:endParaRPr lang="es-CL" dirty="0">
              <a:solidFill>
                <a:srgbClr val="FFFFFF"/>
              </a:solidFill>
            </a:endParaRPr>
          </a:p>
        </p:txBody>
      </p:sp>
      <p:pic>
        <p:nvPicPr>
          <p:cNvPr id="24" name="Audio 23">
            <a:hlinkClick r:id="" action="ppaction://media"/>
            <a:extLst>
              <a:ext uri="{FF2B5EF4-FFF2-40B4-BE49-F238E27FC236}">
                <a16:creationId xmlns:a16="http://schemas.microsoft.com/office/drawing/2014/main" id="{795CC033-8E07-4400-922A-90CE7A93AC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593232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9336"/>
    </mc:Choice>
    <mc:Fallback xmlns="">
      <p:transition spd="slow" advTm="293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3E167-C9B8-43D1-80E2-20E6B3A05943}"/>
              </a:ext>
            </a:extLst>
          </p:cNvPr>
          <p:cNvSpPr>
            <a:spLocks noGrp="1"/>
          </p:cNvSpPr>
          <p:nvPr>
            <p:ph type="title"/>
          </p:nvPr>
        </p:nvSpPr>
        <p:spPr>
          <a:xfrm>
            <a:off x="830981" y="1593417"/>
            <a:ext cx="5896391" cy="2387600"/>
          </a:xfrm>
        </p:spPr>
        <p:txBody>
          <a:bodyPr vert="horz" lIns="91440" tIns="45720" rIns="91440" bIns="45720" rtlCol="0" anchor="b">
            <a:normAutofit/>
          </a:bodyPr>
          <a:lstStyle/>
          <a:p>
            <a:r>
              <a:rPr lang="en-US" sz="4800" dirty="0"/>
              <a:t>¡Gracias por su </a:t>
            </a:r>
            <a:r>
              <a:rPr lang="es-CL" sz="4800" dirty="0"/>
              <a:t>atención</a:t>
            </a:r>
            <a:r>
              <a:rPr lang="en-US" sz="4800" dirty="0"/>
              <a:t>!</a:t>
            </a:r>
          </a:p>
        </p:txBody>
      </p:sp>
      <p:pic>
        <p:nvPicPr>
          <p:cNvPr id="7" name="Imagen 6" descr="Imagen que contiene dibujo, muñeca, juguete, reloj&#10;&#10;Descripción generada automáticamente">
            <a:extLst>
              <a:ext uri="{FF2B5EF4-FFF2-40B4-BE49-F238E27FC236}">
                <a16:creationId xmlns:a16="http://schemas.microsoft.com/office/drawing/2014/main" id="{F6696C5D-BA73-44C5-B976-5FA3711C769F}"/>
              </a:ext>
            </a:extLst>
          </p:cNvPr>
          <p:cNvPicPr>
            <a:picLocks noChangeAspect="1"/>
          </p:cNvPicPr>
          <p:nvPr/>
        </p:nvPicPr>
        <p:blipFill>
          <a:blip r:embed="rId3"/>
          <a:stretch>
            <a:fillRect/>
          </a:stretch>
        </p:blipFill>
        <p:spPr>
          <a:xfrm>
            <a:off x="7440888" y="0"/>
            <a:ext cx="4044851" cy="6858000"/>
          </a:xfrm>
          <a:prstGeom prst="rect">
            <a:avLst/>
          </a:prstGeom>
        </p:spPr>
      </p:pic>
    </p:spTree>
    <p:extLst>
      <p:ext uri="{BB962C8B-B14F-4D97-AF65-F5344CB8AC3E}">
        <p14:creationId xmlns:p14="http://schemas.microsoft.com/office/powerpoint/2010/main" val="2894098125"/>
      </p:ext>
    </p:extLst>
  </p:cSld>
  <p:clrMapOvr>
    <a:masterClrMapping/>
  </p:clrMapOvr>
  <mc:AlternateContent xmlns:mc="http://schemas.openxmlformats.org/markup-compatibility/2006" xmlns:p14="http://schemas.microsoft.com/office/powerpoint/2010/main">
    <mc:Choice Requires="p14">
      <p:transition spd="slow" p14:dur="2000" advTm="21317"/>
    </mc:Choice>
    <mc:Fallback xmlns="">
      <p:transition spd="slow" advTm="2131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4D3D76-5191-4919-A739-4621F6763676}"/>
              </a:ext>
            </a:extLst>
          </p:cNvPr>
          <p:cNvSpPr>
            <a:spLocks noGrp="1"/>
          </p:cNvSpPr>
          <p:nvPr>
            <p:ph type="title"/>
          </p:nvPr>
        </p:nvSpPr>
        <p:spPr>
          <a:xfrm>
            <a:off x="2348699" y="3871838"/>
            <a:ext cx="7808174" cy="2986162"/>
          </a:xfrm>
        </p:spPr>
        <p:txBody>
          <a:bodyPr>
            <a:normAutofit/>
          </a:bodyPr>
          <a:lstStyle/>
          <a:p>
            <a:pPr>
              <a:lnSpc>
                <a:spcPct val="100000"/>
              </a:lnSpc>
            </a:pPr>
            <a:r>
              <a:rPr lang="es-CL" dirty="0"/>
              <a:t>Objetivo:  </a:t>
            </a:r>
            <a:br>
              <a:rPr lang="es-CL" dirty="0"/>
            </a:br>
            <a:r>
              <a:rPr lang="es-MX" dirty="0">
                <a:effectLst/>
              </a:rPr>
              <a:t>Identificar patrones a través de una tabla para la resolución de problemas.</a:t>
            </a:r>
            <a:br>
              <a:rPr lang="es-CL" dirty="0">
                <a:effectLst/>
              </a:rPr>
            </a:br>
            <a:endParaRPr lang="es-CL" dirty="0"/>
          </a:p>
        </p:txBody>
      </p:sp>
      <p:pic>
        <p:nvPicPr>
          <p:cNvPr id="4" name="Marcador de contenido 3">
            <a:extLst>
              <a:ext uri="{FF2B5EF4-FFF2-40B4-BE49-F238E27FC236}">
                <a16:creationId xmlns:a16="http://schemas.microsoft.com/office/drawing/2014/main" id="{0B6D4D8C-450E-4963-BF94-1157275F34E2}"/>
              </a:ext>
            </a:extLst>
          </p:cNvPr>
          <p:cNvPicPr>
            <a:picLocks noGrp="1" noChangeAspect="1"/>
          </p:cNvPicPr>
          <p:nvPr>
            <p:ph idx="1"/>
          </p:nvPr>
        </p:nvPicPr>
        <p:blipFill>
          <a:blip r:embed="rId4"/>
          <a:stretch>
            <a:fillRect/>
          </a:stretch>
        </p:blipFill>
        <p:spPr>
          <a:xfrm>
            <a:off x="3690844" y="331699"/>
            <a:ext cx="4810311" cy="3208440"/>
          </a:xfrm>
          <a:prstGeom prst="rect">
            <a:avLst/>
          </a:prstGeom>
        </p:spPr>
      </p:pic>
      <p:pic>
        <p:nvPicPr>
          <p:cNvPr id="3" name="Audio 2">
            <a:hlinkClick r:id="" action="ppaction://media"/>
            <a:extLst>
              <a:ext uri="{FF2B5EF4-FFF2-40B4-BE49-F238E27FC236}">
                <a16:creationId xmlns:a16="http://schemas.microsoft.com/office/drawing/2014/main" id="{06568F40-58F1-4E34-ACC4-72516412B7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72604665"/>
      </p:ext>
    </p:extLst>
  </p:cSld>
  <p:clrMapOvr>
    <a:masterClrMapping/>
  </p:clrMapOvr>
  <mc:AlternateContent xmlns:mc="http://schemas.openxmlformats.org/markup-compatibility/2006" xmlns:p14="http://schemas.microsoft.com/office/powerpoint/2010/main">
    <mc:Choice Requires="p14">
      <p:transition spd="slow" p14:dur="2000" advTm="9783"/>
    </mc:Choice>
    <mc:Fallback xmlns="">
      <p:transition spd="slow" advTm="97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udio 2">
            <a:hlinkClick r:id="" action="ppaction://media"/>
            <a:extLst>
              <a:ext uri="{FF2B5EF4-FFF2-40B4-BE49-F238E27FC236}">
                <a16:creationId xmlns:a16="http://schemas.microsoft.com/office/drawing/2014/main" id="{956D17D3-C313-48CC-AA5F-15F6EFE3630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pic>
        <p:nvPicPr>
          <p:cNvPr id="7" name="Elementos multimedia en línea 6" title="Sucesiones numￃﾩricas || Razonamiento matemￃﾡtico">
            <a:hlinkClick r:id="" action="ppaction://media"/>
            <a:extLst>
              <a:ext uri="{FF2B5EF4-FFF2-40B4-BE49-F238E27FC236}">
                <a16:creationId xmlns:a16="http://schemas.microsoft.com/office/drawing/2014/main" id="{5E190FE7-D9A7-4321-ACD6-0F49D841457C}"/>
              </a:ext>
            </a:extLst>
          </p:cNvPr>
          <p:cNvPicPr>
            <a:picLocks noGrp="1" noRot="1" noChangeAspect="1"/>
          </p:cNvPicPr>
          <p:nvPr>
            <p:ph idx="1"/>
            <a:videoFile r:link="rId3"/>
          </p:nvPr>
        </p:nvPicPr>
        <p:blipFill>
          <a:blip r:embed="rId6"/>
          <a:stretch>
            <a:fillRect/>
          </a:stretch>
        </p:blipFill>
        <p:spPr>
          <a:xfrm>
            <a:off x="2199407" y="1465943"/>
            <a:ext cx="7793186" cy="4383314"/>
          </a:xfrm>
          <a:prstGeom prst="rect">
            <a:avLst/>
          </a:prstGeom>
        </p:spPr>
      </p:pic>
    </p:spTree>
    <p:extLst>
      <p:ext uri="{BB962C8B-B14F-4D97-AF65-F5344CB8AC3E}">
        <p14:creationId xmlns:p14="http://schemas.microsoft.com/office/powerpoint/2010/main" val="3994524567"/>
      </p:ext>
    </p:extLst>
  </p:cSld>
  <p:clrMapOvr>
    <a:masterClrMapping/>
  </p:clrMapOvr>
  <mc:AlternateContent xmlns:mc="http://schemas.openxmlformats.org/markup-compatibility/2006" xmlns:p14="http://schemas.microsoft.com/office/powerpoint/2010/main">
    <mc:Choice Requires="p14">
      <p:transition spd="slow" p14:dur="2000" advTm="9244"/>
    </mc:Choice>
    <mc:Fallback xmlns="">
      <p:transition spd="slow" advTm="92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video>
              <p:cMediaNode vol="80000">
                <p:cTn id="12" fill="hold" display="0">
                  <p:stCondLst>
                    <p:cond delay="indefinite"/>
                  </p:stCondLst>
                </p:cTn>
                <p:tgtEl>
                  <p:spTgt spid="7"/>
                </p:tgtEl>
              </p:cMediaNode>
            </p:video>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65CCCA-BB3B-4C7D-835B-C0315089842F}"/>
              </a:ext>
            </a:extLst>
          </p:cNvPr>
          <p:cNvSpPr>
            <a:spLocks noGrp="1"/>
          </p:cNvSpPr>
          <p:nvPr>
            <p:ph type="title"/>
          </p:nvPr>
        </p:nvSpPr>
        <p:spPr>
          <a:xfrm>
            <a:off x="3164627" y="2565009"/>
            <a:ext cx="8792912" cy="1326321"/>
          </a:xfrm>
        </p:spPr>
        <p:txBody>
          <a:bodyPr/>
          <a:lstStyle/>
          <a:p>
            <a:r>
              <a:rPr lang="es-CL" dirty="0"/>
              <a:t>¿Cómo identificar un patrón mediante una tabla?</a:t>
            </a:r>
          </a:p>
        </p:txBody>
      </p:sp>
      <p:pic>
        <p:nvPicPr>
          <p:cNvPr id="13" name="Marcador de contenido 12" descr="Imagen que contiene dibujo&#10;&#10;Descripción generada automáticamente">
            <a:extLst>
              <a:ext uri="{FF2B5EF4-FFF2-40B4-BE49-F238E27FC236}">
                <a16:creationId xmlns:a16="http://schemas.microsoft.com/office/drawing/2014/main" id="{CDA7BCE8-CC98-4BE6-838E-237367C9CC30}"/>
              </a:ext>
            </a:extLst>
          </p:cNvPr>
          <p:cNvPicPr>
            <a:picLocks noGrp="1" noChangeAspect="1"/>
          </p:cNvPicPr>
          <p:nvPr>
            <p:ph idx="1"/>
          </p:nvPr>
        </p:nvPicPr>
        <p:blipFill>
          <a:blip r:embed="rId4"/>
          <a:stretch>
            <a:fillRect/>
          </a:stretch>
        </p:blipFill>
        <p:spPr>
          <a:xfrm>
            <a:off x="-1425600" y="1350500"/>
            <a:ext cx="6741490" cy="4489938"/>
          </a:xfrm>
        </p:spPr>
      </p:pic>
      <p:pic>
        <p:nvPicPr>
          <p:cNvPr id="4" name="Audio 3">
            <a:hlinkClick r:id="" action="ppaction://media"/>
            <a:extLst>
              <a:ext uri="{FF2B5EF4-FFF2-40B4-BE49-F238E27FC236}">
                <a16:creationId xmlns:a16="http://schemas.microsoft.com/office/drawing/2014/main" id="{4CF61973-183E-4BB0-BC58-7684A4D1FCB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423242010"/>
      </p:ext>
    </p:extLst>
  </p:cSld>
  <p:clrMapOvr>
    <a:masterClrMapping/>
  </p:clrMapOvr>
  <mc:AlternateContent xmlns:mc="http://schemas.openxmlformats.org/markup-compatibility/2006" xmlns:p14="http://schemas.microsoft.com/office/powerpoint/2010/main">
    <mc:Choice Requires="p14">
      <p:transition spd="slow" p14:dur="2000" advTm="7313"/>
    </mc:Choice>
    <mc:Fallback xmlns="">
      <p:transition spd="slow" advTm="73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838E0D1-3076-4668-9A6D-B3D80559F802}"/>
              </a:ext>
            </a:extLst>
          </p:cNvPr>
          <p:cNvSpPr>
            <a:spLocks noGrp="1"/>
          </p:cNvSpPr>
          <p:nvPr>
            <p:ph idx="1"/>
          </p:nvPr>
        </p:nvSpPr>
        <p:spPr>
          <a:xfrm>
            <a:off x="1305036" y="683804"/>
            <a:ext cx="9581927" cy="2038614"/>
          </a:xfrm>
        </p:spPr>
        <p:txBody>
          <a:bodyPr>
            <a:normAutofit/>
          </a:bodyPr>
          <a:lstStyle/>
          <a:p>
            <a:r>
              <a:rPr lang="es-CL" sz="2400" dirty="0"/>
              <a:t>Al observar los valores dados en una tabla, en algunas ocasiones podemos identificar regularidades y con esto determinar un patrón de formación. </a:t>
            </a:r>
          </a:p>
        </p:txBody>
      </p:sp>
      <p:sp>
        <p:nvSpPr>
          <p:cNvPr id="6" name="CuadroTexto 5">
            <a:extLst>
              <a:ext uri="{FF2B5EF4-FFF2-40B4-BE49-F238E27FC236}">
                <a16:creationId xmlns:a16="http://schemas.microsoft.com/office/drawing/2014/main" id="{E5BFF2AE-65BC-4615-84E9-FA1D570C91E3}"/>
              </a:ext>
            </a:extLst>
          </p:cNvPr>
          <p:cNvSpPr txBox="1"/>
          <p:nvPr/>
        </p:nvSpPr>
        <p:spPr>
          <a:xfrm>
            <a:off x="1591733" y="3429000"/>
            <a:ext cx="9295230" cy="1615827"/>
          </a:xfrm>
          <a:prstGeom prst="rect">
            <a:avLst/>
          </a:prstGeom>
          <a:solidFill>
            <a:srgbClr val="CCECFF"/>
          </a:solidFill>
          <a:ln w="28575">
            <a:solidFill>
              <a:schemeClr val="accent3">
                <a:lumMod val="50000"/>
              </a:schemeClr>
            </a:solidFill>
            <a:prstDash val="solid"/>
          </a:ln>
        </p:spPr>
        <p:txBody>
          <a:bodyPr wrap="square" rtlCol="0">
            <a:spAutoFit/>
          </a:bodyPr>
          <a:lstStyle/>
          <a:p>
            <a:pPr algn="ctr">
              <a:lnSpc>
                <a:spcPct val="150000"/>
              </a:lnSpc>
            </a:pPr>
            <a:r>
              <a:rPr lang="es-CL" b="1" dirty="0">
                <a:solidFill>
                  <a:schemeClr val="tx2">
                    <a:lumMod val="10000"/>
                  </a:schemeClr>
                </a:solidFill>
              </a:rPr>
              <a:t>Ejemplo 1</a:t>
            </a:r>
            <a:r>
              <a:rPr lang="es-CL" dirty="0">
                <a:solidFill>
                  <a:schemeClr val="tx2">
                    <a:lumMod val="10000"/>
                  </a:schemeClr>
                </a:solidFill>
              </a:rPr>
              <a:t>: Una máquina demora 10 segundos en limpiar los primero 8 metros de una pista de atletismo, 19 segundos en 16 metros y 28 segundos en 24 metros. Si esta tendencia se mantiene, ¿cuánto tiempo demorará en limpiar 64 metros de la pista?</a:t>
            </a:r>
          </a:p>
          <a:p>
            <a:endParaRPr lang="es-CL" dirty="0"/>
          </a:p>
        </p:txBody>
      </p:sp>
      <p:pic>
        <p:nvPicPr>
          <p:cNvPr id="2" name="Audio 1">
            <a:hlinkClick r:id="" action="ppaction://media"/>
            <a:extLst>
              <a:ext uri="{FF2B5EF4-FFF2-40B4-BE49-F238E27FC236}">
                <a16:creationId xmlns:a16="http://schemas.microsoft.com/office/drawing/2014/main" id="{198B286E-687D-47F7-8343-C486F6A387F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27574990"/>
      </p:ext>
    </p:extLst>
  </p:cSld>
  <p:clrMapOvr>
    <a:masterClrMapping/>
  </p:clrMapOvr>
  <mc:AlternateContent xmlns:mc="http://schemas.openxmlformats.org/markup-compatibility/2006" xmlns:p14="http://schemas.microsoft.com/office/powerpoint/2010/main">
    <mc:Choice Requires="p14">
      <p:transition spd="slow" p14:dur="2000" advTm="36711"/>
    </mc:Choice>
    <mc:Fallback xmlns="">
      <p:transition spd="slow" advTm="367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76F39C-DC92-43A2-AFAC-DF33A3F0E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739AA8C-6476-4E9F-92C8-231FDBB3B20E}"/>
              </a:ext>
            </a:extLst>
          </p:cNvPr>
          <p:cNvSpPr>
            <a:spLocks noGrp="1"/>
          </p:cNvSpPr>
          <p:nvPr>
            <p:ph type="title"/>
          </p:nvPr>
        </p:nvSpPr>
        <p:spPr>
          <a:xfrm>
            <a:off x="913796" y="4223657"/>
            <a:ext cx="5021337" cy="1922107"/>
          </a:xfrm>
        </p:spPr>
        <p:txBody>
          <a:bodyPr vert="horz" lIns="91440" tIns="45720" rIns="91440" bIns="45720" rtlCol="0" anchor="ctr">
            <a:normAutofit/>
          </a:bodyPr>
          <a:lstStyle/>
          <a:p>
            <a:pPr algn="l"/>
            <a:r>
              <a:rPr lang="en-US" sz="2800"/>
              <a:t>¿cómo lo hago?</a:t>
            </a:r>
          </a:p>
        </p:txBody>
      </p:sp>
      <p:pic>
        <p:nvPicPr>
          <p:cNvPr id="5" name="Marcador de contenido 4">
            <a:extLst>
              <a:ext uri="{FF2B5EF4-FFF2-40B4-BE49-F238E27FC236}">
                <a16:creationId xmlns:a16="http://schemas.microsoft.com/office/drawing/2014/main" id="{83A8FBBC-8DE3-467B-93B1-5C255CBE1EFB}"/>
              </a:ext>
            </a:extLst>
          </p:cNvPr>
          <p:cNvPicPr>
            <a:picLocks noGrp="1" noChangeAspect="1"/>
          </p:cNvPicPr>
          <p:nvPr>
            <p:ph idx="1"/>
          </p:nvPr>
        </p:nvPicPr>
        <p:blipFill>
          <a:blip r:embed="rId5"/>
          <a:stretch>
            <a:fillRect/>
          </a:stretch>
        </p:blipFill>
        <p:spPr>
          <a:xfrm>
            <a:off x="2016321" y="497632"/>
            <a:ext cx="2400118" cy="3398398"/>
          </a:xfrm>
          <a:prstGeom prst="rect">
            <a:avLst/>
          </a:prstGeom>
        </p:spPr>
      </p:pic>
      <p:cxnSp>
        <p:nvCxnSpPr>
          <p:cNvPr id="14" name="Straight Connector 13">
            <a:extLst>
              <a:ext uri="{FF2B5EF4-FFF2-40B4-BE49-F238E27FC236}">
                <a16:creationId xmlns:a16="http://schemas.microsoft.com/office/drawing/2014/main" id="{966758FC-A415-4D42-862A-2C0765FF80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154913"/>
            <a:ext cx="0" cy="20838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B5593595-F881-42F1-AA7D-CE1AE9DE2DC0}"/>
              </a:ext>
            </a:extLst>
          </p:cNvPr>
          <p:cNvSpPr txBox="1"/>
          <p:nvPr/>
        </p:nvSpPr>
        <p:spPr>
          <a:xfrm>
            <a:off x="6256865" y="4223657"/>
            <a:ext cx="5010691" cy="1922107"/>
          </a:xfrm>
          <a:prstGeom prst="rect">
            <a:avLst/>
          </a:prstGeom>
        </p:spPr>
        <p:txBody>
          <a:bodyPr vert="horz" lIns="91440" tIns="45720" rIns="91440" bIns="45720" rtlCol="0" anchor="ctr">
            <a:normAutofit/>
          </a:bodyPr>
          <a:lstStyle/>
          <a:p>
            <a:pPr indent="-228600" defTabSz="914400">
              <a:lnSpc>
                <a:spcPct val="120000"/>
              </a:lnSpc>
              <a:spcAft>
                <a:spcPts val="600"/>
              </a:spcAft>
              <a:buFont typeface="Arial" panose="020B0604020202020204" pitchFamily="34" charset="0"/>
              <a:buChar char="•"/>
            </a:pPr>
            <a:r>
              <a:rPr lang="en-US">
                <a:effectLst>
                  <a:outerShdw blurRad="50800" dist="38100" dir="2700000" algn="tl" rotWithShape="0">
                    <a:srgbClr val="000000">
                      <a:alpha val="48000"/>
                    </a:srgbClr>
                  </a:outerShdw>
                </a:effectLst>
              </a:rPr>
              <a:t>Registra los valores dados en una tabla y determina un patrón que relacione el tiempo con la distancia.</a:t>
            </a:r>
          </a:p>
        </p:txBody>
      </p:sp>
      <p:graphicFrame>
        <p:nvGraphicFramePr>
          <p:cNvPr id="7" name="Tabla 7">
            <a:extLst>
              <a:ext uri="{FF2B5EF4-FFF2-40B4-BE49-F238E27FC236}">
                <a16:creationId xmlns:a16="http://schemas.microsoft.com/office/drawing/2014/main" id="{F5C2D7B0-35EC-408A-B428-88D4B3821C58}"/>
              </a:ext>
            </a:extLst>
          </p:cNvPr>
          <p:cNvGraphicFramePr>
            <a:graphicFrameLocks noGrp="1"/>
          </p:cNvGraphicFramePr>
          <p:nvPr>
            <p:extLst>
              <p:ext uri="{D42A27DB-BD31-4B8C-83A1-F6EECF244321}">
                <p14:modId xmlns:p14="http://schemas.microsoft.com/office/powerpoint/2010/main" val="2114318822"/>
              </p:ext>
            </p:extLst>
          </p:nvPr>
        </p:nvGraphicFramePr>
        <p:xfrm>
          <a:off x="6256865" y="1844705"/>
          <a:ext cx="5437501" cy="704252"/>
        </p:xfrm>
        <a:graphic>
          <a:graphicData uri="http://schemas.openxmlformats.org/drawingml/2006/table">
            <a:tbl>
              <a:tblPr firstRow="1" bandRow="1">
                <a:tableStyleId>{5C22544A-7EE6-4342-B048-85BDC9FD1C3A}</a:tableStyleId>
              </a:tblPr>
              <a:tblGrid>
                <a:gridCol w="1453853">
                  <a:extLst>
                    <a:ext uri="{9D8B030D-6E8A-4147-A177-3AD203B41FA5}">
                      <a16:colId xmlns:a16="http://schemas.microsoft.com/office/drawing/2014/main" val="2932807201"/>
                    </a:ext>
                  </a:extLst>
                </a:gridCol>
                <a:gridCol w="497956">
                  <a:extLst>
                    <a:ext uri="{9D8B030D-6E8A-4147-A177-3AD203B41FA5}">
                      <a16:colId xmlns:a16="http://schemas.microsoft.com/office/drawing/2014/main" val="1162477130"/>
                    </a:ext>
                  </a:extLst>
                </a:gridCol>
                <a:gridCol w="497956">
                  <a:extLst>
                    <a:ext uri="{9D8B030D-6E8A-4147-A177-3AD203B41FA5}">
                      <a16:colId xmlns:a16="http://schemas.microsoft.com/office/drawing/2014/main" val="3167805743"/>
                    </a:ext>
                  </a:extLst>
                </a:gridCol>
                <a:gridCol w="497956">
                  <a:extLst>
                    <a:ext uri="{9D8B030D-6E8A-4147-A177-3AD203B41FA5}">
                      <a16:colId xmlns:a16="http://schemas.microsoft.com/office/drawing/2014/main" val="575595717"/>
                    </a:ext>
                  </a:extLst>
                </a:gridCol>
                <a:gridCol w="497956">
                  <a:extLst>
                    <a:ext uri="{9D8B030D-6E8A-4147-A177-3AD203B41FA5}">
                      <a16:colId xmlns:a16="http://schemas.microsoft.com/office/drawing/2014/main" val="1866806366"/>
                    </a:ext>
                  </a:extLst>
                </a:gridCol>
                <a:gridCol w="497956">
                  <a:extLst>
                    <a:ext uri="{9D8B030D-6E8A-4147-A177-3AD203B41FA5}">
                      <a16:colId xmlns:a16="http://schemas.microsoft.com/office/drawing/2014/main" val="1479567601"/>
                    </a:ext>
                  </a:extLst>
                </a:gridCol>
                <a:gridCol w="497956">
                  <a:extLst>
                    <a:ext uri="{9D8B030D-6E8A-4147-A177-3AD203B41FA5}">
                      <a16:colId xmlns:a16="http://schemas.microsoft.com/office/drawing/2014/main" val="883527930"/>
                    </a:ext>
                  </a:extLst>
                </a:gridCol>
                <a:gridCol w="497956">
                  <a:extLst>
                    <a:ext uri="{9D8B030D-6E8A-4147-A177-3AD203B41FA5}">
                      <a16:colId xmlns:a16="http://schemas.microsoft.com/office/drawing/2014/main" val="2010756882"/>
                    </a:ext>
                  </a:extLst>
                </a:gridCol>
                <a:gridCol w="497956">
                  <a:extLst>
                    <a:ext uri="{9D8B030D-6E8A-4147-A177-3AD203B41FA5}">
                      <a16:colId xmlns:a16="http://schemas.microsoft.com/office/drawing/2014/main" val="2225098697"/>
                    </a:ext>
                  </a:extLst>
                </a:gridCol>
              </a:tblGrid>
              <a:tr h="352126">
                <a:tc>
                  <a:txBody>
                    <a:bodyPr/>
                    <a:lstStyle/>
                    <a:p>
                      <a:pPr algn="ctr"/>
                      <a:r>
                        <a:rPr lang="es-CL" sz="1600" b="0" dirty="0">
                          <a:solidFill>
                            <a:schemeClr val="bg1"/>
                          </a:solidFill>
                        </a:rPr>
                        <a:t>Distancia (m)</a:t>
                      </a:r>
                    </a:p>
                  </a:txBody>
                  <a:tcPr marL="80029" marR="80029" marT="40014" marB="40014"/>
                </a:tc>
                <a:tc>
                  <a:txBody>
                    <a:bodyPr/>
                    <a:lstStyle/>
                    <a:p>
                      <a:pPr algn="ctr"/>
                      <a:r>
                        <a:rPr lang="es-CL" sz="1600" b="0">
                          <a:solidFill>
                            <a:schemeClr val="bg1"/>
                          </a:solidFill>
                        </a:rPr>
                        <a:t>8</a:t>
                      </a:r>
                    </a:p>
                  </a:txBody>
                  <a:tcPr marL="80029" marR="80029" marT="40014" marB="40014"/>
                </a:tc>
                <a:tc>
                  <a:txBody>
                    <a:bodyPr/>
                    <a:lstStyle/>
                    <a:p>
                      <a:pPr algn="ctr"/>
                      <a:r>
                        <a:rPr lang="es-CL" sz="1600" b="0">
                          <a:solidFill>
                            <a:schemeClr val="bg1"/>
                          </a:solidFill>
                        </a:rPr>
                        <a:t>16</a:t>
                      </a:r>
                    </a:p>
                  </a:txBody>
                  <a:tcPr marL="80029" marR="80029" marT="40014" marB="40014"/>
                </a:tc>
                <a:tc>
                  <a:txBody>
                    <a:bodyPr/>
                    <a:lstStyle/>
                    <a:p>
                      <a:pPr algn="ctr"/>
                      <a:r>
                        <a:rPr lang="es-CL" sz="1600" b="0">
                          <a:solidFill>
                            <a:schemeClr val="bg1"/>
                          </a:solidFill>
                        </a:rPr>
                        <a:t>24</a:t>
                      </a:r>
                    </a:p>
                  </a:txBody>
                  <a:tcPr marL="80029" marR="80029" marT="40014" marB="40014"/>
                </a:tc>
                <a:tc>
                  <a:txBody>
                    <a:bodyPr/>
                    <a:lstStyle/>
                    <a:p>
                      <a:pPr algn="ctr"/>
                      <a:r>
                        <a:rPr lang="es-CL" sz="1600" b="0">
                          <a:solidFill>
                            <a:schemeClr val="bg1"/>
                          </a:solidFill>
                        </a:rPr>
                        <a:t>32</a:t>
                      </a:r>
                    </a:p>
                  </a:txBody>
                  <a:tcPr marL="80029" marR="80029" marT="40014" marB="40014"/>
                </a:tc>
                <a:tc>
                  <a:txBody>
                    <a:bodyPr/>
                    <a:lstStyle/>
                    <a:p>
                      <a:pPr algn="ctr"/>
                      <a:r>
                        <a:rPr lang="es-CL" sz="1600" b="0">
                          <a:solidFill>
                            <a:schemeClr val="bg1"/>
                          </a:solidFill>
                        </a:rPr>
                        <a:t>40</a:t>
                      </a:r>
                    </a:p>
                  </a:txBody>
                  <a:tcPr marL="80029" marR="80029" marT="40014" marB="40014"/>
                </a:tc>
                <a:tc>
                  <a:txBody>
                    <a:bodyPr/>
                    <a:lstStyle/>
                    <a:p>
                      <a:pPr algn="ctr"/>
                      <a:r>
                        <a:rPr lang="es-CL" sz="1600" b="0">
                          <a:solidFill>
                            <a:schemeClr val="bg1"/>
                          </a:solidFill>
                        </a:rPr>
                        <a:t>48</a:t>
                      </a:r>
                    </a:p>
                  </a:txBody>
                  <a:tcPr marL="80029" marR="80029" marT="40014" marB="40014"/>
                </a:tc>
                <a:tc>
                  <a:txBody>
                    <a:bodyPr/>
                    <a:lstStyle/>
                    <a:p>
                      <a:pPr algn="ctr"/>
                      <a:r>
                        <a:rPr lang="es-CL" sz="1600" b="0">
                          <a:solidFill>
                            <a:schemeClr val="bg1"/>
                          </a:solidFill>
                        </a:rPr>
                        <a:t>56</a:t>
                      </a:r>
                    </a:p>
                  </a:txBody>
                  <a:tcPr marL="80029" marR="80029" marT="40014" marB="40014"/>
                </a:tc>
                <a:tc>
                  <a:txBody>
                    <a:bodyPr/>
                    <a:lstStyle/>
                    <a:p>
                      <a:pPr algn="ctr"/>
                      <a:r>
                        <a:rPr lang="es-CL" sz="1600" b="0" dirty="0">
                          <a:solidFill>
                            <a:schemeClr val="bg1"/>
                          </a:solidFill>
                        </a:rPr>
                        <a:t>64</a:t>
                      </a:r>
                    </a:p>
                  </a:txBody>
                  <a:tcPr marL="80029" marR="80029" marT="40014" marB="40014"/>
                </a:tc>
                <a:extLst>
                  <a:ext uri="{0D108BD9-81ED-4DB2-BD59-A6C34878D82A}">
                    <a16:rowId xmlns:a16="http://schemas.microsoft.com/office/drawing/2014/main" val="1817276779"/>
                  </a:ext>
                </a:extLst>
              </a:tr>
              <a:tr h="352126">
                <a:tc>
                  <a:txBody>
                    <a:bodyPr/>
                    <a:lstStyle/>
                    <a:p>
                      <a:pPr algn="ctr"/>
                      <a:r>
                        <a:rPr lang="es-CL" sz="1600" dirty="0"/>
                        <a:t>Tiempo (s)</a:t>
                      </a:r>
                    </a:p>
                  </a:txBody>
                  <a:tcPr marL="80029" marR="80029" marT="40014" marB="40014"/>
                </a:tc>
                <a:tc>
                  <a:txBody>
                    <a:bodyPr/>
                    <a:lstStyle/>
                    <a:p>
                      <a:pPr algn="ctr"/>
                      <a:r>
                        <a:rPr lang="es-CL" sz="1600"/>
                        <a:t>10</a:t>
                      </a:r>
                    </a:p>
                  </a:txBody>
                  <a:tcPr marL="80029" marR="80029" marT="40014" marB="40014"/>
                </a:tc>
                <a:tc>
                  <a:txBody>
                    <a:bodyPr/>
                    <a:lstStyle/>
                    <a:p>
                      <a:pPr algn="ctr"/>
                      <a:r>
                        <a:rPr lang="es-CL" sz="1600"/>
                        <a:t>19</a:t>
                      </a:r>
                    </a:p>
                  </a:txBody>
                  <a:tcPr marL="80029" marR="80029" marT="40014" marB="40014"/>
                </a:tc>
                <a:tc>
                  <a:txBody>
                    <a:bodyPr/>
                    <a:lstStyle/>
                    <a:p>
                      <a:pPr algn="ctr"/>
                      <a:r>
                        <a:rPr lang="es-CL" sz="1600"/>
                        <a:t>28</a:t>
                      </a:r>
                    </a:p>
                  </a:txBody>
                  <a:tcPr marL="80029" marR="80029" marT="40014" marB="40014"/>
                </a:tc>
                <a:tc>
                  <a:txBody>
                    <a:bodyPr/>
                    <a:lstStyle/>
                    <a:p>
                      <a:pPr algn="ctr"/>
                      <a:r>
                        <a:rPr lang="es-CL" sz="1600"/>
                        <a:t>37</a:t>
                      </a:r>
                    </a:p>
                  </a:txBody>
                  <a:tcPr marL="80029" marR="80029" marT="40014" marB="40014"/>
                </a:tc>
                <a:tc>
                  <a:txBody>
                    <a:bodyPr/>
                    <a:lstStyle/>
                    <a:p>
                      <a:pPr algn="ctr"/>
                      <a:r>
                        <a:rPr lang="es-CL" sz="1600"/>
                        <a:t>46</a:t>
                      </a:r>
                    </a:p>
                  </a:txBody>
                  <a:tcPr marL="80029" marR="80029" marT="40014" marB="40014"/>
                </a:tc>
                <a:tc>
                  <a:txBody>
                    <a:bodyPr/>
                    <a:lstStyle/>
                    <a:p>
                      <a:pPr algn="ctr"/>
                      <a:r>
                        <a:rPr lang="es-CL" sz="1600"/>
                        <a:t>55</a:t>
                      </a:r>
                    </a:p>
                  </a:txBody>
                  <a:tcPr marL="80029" marR="80029" marT="40014" marB="40014"/>
                </a:tc>
                <a:tc>
                  <a:txBody>
                    <a:bodyPr/>
                    <a:lstStyle/>
                    <a:p>
                      <a:pPr algn="ctr"/>
                      <a:r>
                        <a:rPr lang="es-CL" sz="1600"/>
                        <a:t>64</a:t>
                      </a:r>
                    </a:p>
                  </a:txBody>
                  <a:tcPr marL="80029" marR="80029" marT="40014" marB="40014"/>
                </a:tc>
                <a:tc>
                  <a:txBody>
                    <a:bodyPr/>
                    <a:lstStyle/>
                    <a:p>
                      <a:pPr algn="ctr"/>
                      <a:r>
                        <a:rPr lang="es-CL" sz="1600" b="1" dirty="0"/>
                        <a:t>73</a:t>
                      </a:r>
                    </a:p>
                  </a:txBody>
                  <a:tcPr marL="80029" marR="80029" marT="40014" marB="40014"/>
                </a:tc>
                <a:extLst>
                  <a:ext uri="{0D108BD9-81ED-4DB2-BD59-A6C34878D82A}">
                    <a16:rowId xmlns:a16="http://schemas.microsoft.com/office/drawing/2014/main" val="927508799"/>
                  </a:ext>
                </a:extLst>
              </a:tr>
            </a:tbl>
          </a:graphicData>
        </a:graphic>
      </p:graphicFrame>
      <p:sp>
        <p:nvSpPr>
          <p:cNvPr id="9" name="CuadroTexto 8">
            <a:extLst>
              <a:ext uri="{FF2B5EF4-FFF2-40B4-BE49-F238E27FC236}">
                <a16:creationId xmlns:a16="http://schemas.microsoft.com/office/drawing/2014/main" id="{E3DBD28D-F1FA-44AB-A348-681A5D3FCCC0}"/>
              </a:ext>
            </a:extLst>
          </p:cNvPr>
          <p:cNvSpPr txBox="1"/>
          <p:nvPr/>
        </p:nvSpPr>
        <p:spPr>
          <a:xfrm>
            <a:off x="7451857" y="2865090"/>
            <a:ext cx="4585398" cy="646331"/>
          </a:xfrm>
          <a:prstGeom prst="rect">
            <a:avLst/>
          </a:prstGeom>
          <a:noFill/>
        </p:spPr>
        <p:txBody>
          <a:bodyPr wrap="square" rtlCol="0">
            <a:spAutoFit/>
          </a:bodyPr>
          <a:lstStyle/>
          <a:p>
            <a:r>
              <a:rPr lang="es-CL" dirty="0"/>
              <a:t>El patrón es sumar 9. </a:t>
            </a:r>
          </a:p>
          <a:p>
            <a:endParaRPr lang="es-CL" dirty="0"/>
          </a:p>
        </p:txBody>
      </p:sp>
      <p:sp>
        <p:nvSpPr>
          <p:cNvPr id="10" name="CuadroTexto 9">
            <a:extLst>
              <a:ext uri="{FF2B5EF4-FFF2-40B4-BE49-F238E27FC236}">
                <a16:creationId xmlns:a16="http://schemas.microsoft.com/office/drawing/2014/main" id="{CF61B97D-3E94-4190-93A5-116951273150}"/>
              </a:ext>
            </a:extLst>
          </p:cNvPr>
          <p:cNvSpPr txBox="1"/>
          <p:nvPr/>
        </p:nvSpPr>
        <p:spPr>
          <a:xfrm>
            <a:off x="6470273" y="842256"/>
            <a:ext cx="5010684" cy="646331"/>
          </a:xfrm>
          <a:prstGeom prst="rect">
            <a:avLst/>
          </a:prstGeom>
          <a:noFill/>
        </p:spPr>
        <p:txBody>
          <a:bodyPr wrap="square" rtlCol="0">
            <a:spAutoFit/>
          </a:bodyPr>
          <a:lstStyle/>
          <a:p>
            <a:r>
              <a:rPr lang="es-CL" dirty="0"/>
              <a:t>En limpiar 64 metros de la pista la maquina demorará 73 segundos.</a:t>
            </a:r>
          </a:p>
        </p:txBody>
      </p:sp>
      <p:pic>
        <p:nvPicPr>
          <p:cNvPr id="3" name="Audio 2">
            <a:hlinkClick r:id="" action="ppaction://media"/>
            <a:extLst>
              <a:ext uri="{FF2B5EF4-FFF2-40B4-BE49-F238E27FC236}">
                <a16:creationId xmlns:a16="http://schemas.microsoft.com/office/drawing/2014/main" id="{A004483D-BE4F-485A-8397-550CCFC2EBC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413016847"/>
      </p:ext>
    </p:extLst>
  </p:cSld>
  <p:clrMapOvr>
    <a:masterClrMapping/>
  </p:clrMapOvr>
  <mc:AlternateContent xmlns:mc="http://schemas.openxmlformats.org/markup-compatibility/2006" xmlns:p14="http://schemas.microsoft.com/office/powerpoint/2010/main">
    <mc:Choice Requires="p14">
      <p:transition spd="slow" p14:dur="2000" advTm="19939"/>
    </mc:Choice>
    <mc:Fallback xmlns="">
      <p:transition spd="slow" advTm="199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C293278-95D8-4284-9600-B0284F66C168}"/>
              </a:ext>
            </a:extLst>
          </p:cNvPr>
          <p:cNvSpPr txBox="1"/>
          <p:nvPr/>
        </p:nvSpPr>
        <p:spPr>
          <a:xfrm>
            <a:off x="1549530" y="1065371"/>
            <a:ext cx="9295230" cy="873381"/>
          </a:xfrm>
          <a:prstGeom prst="rect">
            <a:avLst/>
          </a:prstGeom>
          <a:solidFill>
            <a:srgbClr val="CCECFF"/>
          </a:solidFill>
          <a:ln w="28575">
            <a:solidFill>
              <a:schemeClr val="accent3">
                <a:lumMod val="50000"/>
              </a:schemeClr>
            </a:solidFill>
            <a:prstDash val="solid"/>
          </a:ln>
        </p:spPr>
        <p:txBody>
          <a:bodyPr wrap="square" rtlCol="0">
            <a:spAutoFit/>
          </a:bodyPr>
          <a:lstStyle/>
          <a:p>
            <a:pPr algn="ctr">
              <a:lnSpc>
                <a:spcPct val="150000"/>
              </a:lnSpc>
            </a:pPr>
            <a:r>
              <a:rPr lang="es-CL" b="1" dirty="0">
                <a:solidFill>
                  <a:schemeClr val="tx2">
                    <a:lumMod val="10000"/>
                  </a:schemeClr>
                </a:solidFill>
              </a:rPr>
              <a:t>Ejemplo 2</a:t>
            </a:r>
            <a:r>
              <a:rPr lang="es-CL" dirty="0">
                <a:solidFill>
                  <a:schemeClr val="tx2">
                    <a:lumMod val="10000"/>
                  </a:schemeClr>
                </a:solidFill>
              </a:rPr>
              <a:t>: Eduardo está leyendo un libro que tiene 140 páginas. Si lee todos los días y sigue con el ritmo que se muestra la tabla, ¿en cuántos días terminará su lectura?</a:t>
            </a:r>
            <a:endParaRPr lang="es-CL" dirty="0"/>
          </a:p>
        </p:txBody>
      </p:sp>
      <p:sp>
        <p:nvSpPr>
          <p:cNvPr id="5" name="CuadroTexto 4">
            <a:extLst>
              <a:ext uri="{FF2B5EF4-FFF2-40B4-BE49-F238E27FC236}">
                <a16:creationId xmlns:a16="http://schemas.microsoft.com/office/drawing/2014/main" id="{3F233A0F-A80B-4E04-B6BB-6BD8659F0BE5}"/>
              </a:ext>
            </a:extLst>
          </p:cNvPr>
          <p:cNvSpPr txBox="1"/>
          <p:nvPr/>
        </p:nvSpPr>
        <p:spPr>
          <a:xfrm>
            <a:off x="2905305" y="2967335"/>
            <a:ext cx="6583680" cy="923330"/>
          </a:xfrm>
          <a:prstGeom prst="rect">
            <a:avLst/>
          </a:prstGeom>
          <a:noFill/>
        </p:spPr>
        <p:txBody>
          <a:bodyPr wrap="square" rtlCol="0">
            <a:spAutoFit/>
          </a:bodyPr>
          <a:lstStyle/>
          <a:p>
            <a:r>
              <a:rPr lang="es-CL" dirty="0"/>
              <a:t>Identifica una regularidad en los valores de la tabla y determina un patrón. Luego, completa hasta que la suma de las páginas leídas sea 140.</a:t>
            </a:r>
          </a:p>
        </p:txBody>
      </p:sp>
      <p:graphicFrame>
        <p:nvGraphicFramePr>
          <p:cNvPr id="6" name="Tabla 6">
            <a:extLst>
              <a:ext uri="{FF2B5EF4-FFF2-40B4-BE49-F238E27FC236}">
                <a16:creationId xmlns:a16="http://schemas.microsoft.com/office/drawing/2014/main" id="{A0A6332E-710D-4EDB-9E24-301996DF9117}"/>
              </a:ext>
            </a:extLst>
          </p:cNvPr>
          <p:cNvGraphicFramePr>
            <a:graphicFrameLocks noGrp="1"/>
          </p:cNvGraphicFramePr>
          <p:nvPr>
            <p:extLst>
              <p:ext uri="{D42A27DB-BD31-4B8C-83A1-F6EECF244321}">
                <p14:modId xmlns:p14="http://schemas.microsoft.com/office/powerpoint/2010/main" val="1480197815"/>
              </p:ext>
            </p:extLst>
          </p:nvPr>
        </p:nvGraphicFramePr>
        <p:xfrm>
          <a:off x="2221392" y="4872601"/>
          <a:ext cx="7749215" cy="1010920"/>
        </p:xfrm>
        <a:graphic>
          <a:graphicData uri="http://schemas.openxmlformats.org/drawingml/2006/table">
            <a:tbl>
              <a:tblPr firstRow="1" bandRow="1">
                <a:tableStyleId>{21E4AEA4-8DFA-4A89-87EB-49C32662AFE0}</a:tableStyleId>
              </a:tblPr>
              <a:tblGrid>
                <a:gridCol w="2471946">
                  <a:extLst>
                    <a:ext uri="{9D8B030D-6E8A-4147-A177-3AD203B41FA5}">
                      <a16:colId xmlns:a16="http://schemas.microsoft.com/office/drawing/2014/main" val="1398226509"/>
                    </a:ext>
                  </a:extLst>
                </a:gridCol>
                <a:gridCol w="519670">
                  <a:extLst>
                    <a:ext uri="{9D8B030D-6E8A-4147-A177-3AD203B41FA5}">
                      <a16:colId xmlns:a16="http://schemas.microsoft.com/office/drawing/2014/main" val="2574092778"/>
                    </a:ext>
                  </a:extLst>
                </a:gridCol>
                <a:gridCol w="533717">
                  <a:extLst>
                    <a:ext uri="{9D8B030D-6E8A-4147-A177-3AD203B41FA5}">
                      <a16:colId xmlns:a16="http://schemas.microsoft.com/office/drawing/2014/main" val="738071785"/>
                    </a:ext>
                  </a:extLst>
                </a:gridCol>
                <a:gridCol w="561805">
                  <a:extLst>
                    <a:ext uri="{9D8B030D-6E8A-4147-A177-3AD203B41FA5}">
                      <a16:colId xmlns:a16="http://schemas.microsoft.com/office/drawing/2014/main" val="3414825701"/>
                    </a:ext>
                  </a:extLst>
                </a:gridCol>
                <a:gridCol w="589896">
                  <a:extLst>
                    <a:ext uri="{9D8B030D-6E8A-4147-A177-3AD203B41FA5}">
                      <a16:colId xmlns:a16="http://schemas.microsoft.com/office/drawing/2014/main" val="323953157"/>
                    </a:ext>
                  </a:extLst>
                </a:gridCol>
                <a:gridCol w="632031">
                  <a:extLst>
                    <a:ext uri="{9D8B030D-6E8A-4147-A177-3AD203B41FA5}">
                      <a16:colId xmlns:a16="http://schemas.microsoft.com/office/drawing/2014/main" val="3927600642"/>
                    </a:ext>
                  </a:extLst>
                </a:gridCol>
                <a:gridCol w="603941">
                  <a:extLst>
                    <a:ext uri="{9D8B030D-6E8A-4147-A177-3AD203B41FA5}">
                      <a16:colId xmlns:a16="http://schemas.microsoft.com/office/drawing/2014/main" val="2554517895"/>
                    </a:ext>
                  </a:extLst>
                </a:gridCol>
                <a:gridCol w="575851">
                  <a:extLst>
                    <a:ext uri="{9D8B030D-6E8A-4147-A177-3AD203B41FA5}">
                      <a16:colId xmlns:a16="http://schemas.microsoft.com/office/drawing/2014/main" val="2612832097"/>
                    </a:ext>
                  </a:extLst>
                </a:gridCol>
                <a:gridCol w="1260358">
                  <a:extLst>
                    <a:ext uri="{9D8B030D-6E8A-4147-A177-3AD203B41FA5}">
                      <a16:colId xmlns:a16="http://schemas.microsoft.com/office/drawing/2014/main" val="3214998822"/>
                    </a:ext>
                  </a:extLst>
                </a:gridCol>
              </a:tblGrid>
              <a:tr h="370840">
                <a:tc>
                  <a:txBody>
                    <a:bodyPr/>
                    <a:lstStyle/>
                    <a:p>
                      <a:r>
                        <a:rPr lang="es-CL"/>
                        <a:t>Día</a:t>
                      </a:r>
                      <a:endParaRPr lang="es-CL" dirty="0"/>
                    </a:p>
                  </a:txBody>
                  <a:tcPr/>
                </a:tc>
                <a:tc>
                  <a:txBody>
                    <a:bodyPr/>
                    <a:lstStyle/>
                    <a:p>
                      <a:r>
                        <a:rPr lang="es-CL"/>
                        <a:t>1</a:t>
                      </a:r>
                      <a:endParaRPr lang="es-CL" dirty="0"/>
                    </a:p>
                  </a:txBody>
                  <a:tcPr/>
                </a:tc>
                <a:tc>
                  <a:txBody>
                    <a:bodyPr/>
                    <a:lstStyle/>
                    <a:p>
                      <a:r>
                        <a:rPr lang="es-CL"/>
                        <a:t>2</a:t>
                      </a:r>
                      <a:endParaRPr lang="es-CL" dirty="0"/>
                    </a:p>
                  </a:txBody>
                  <a:tcPr/>
                </a:tc>
                <a:tc>
                  <a:txBody>
                    <a:bodyPr/>
                    <a:lstStyle/>
                    <a:p>
                      <a:r>
                        <a:rPr lang="es-CL"/>
                        <a:t>3</a:t>
                      </a:r>
                      <a:endParaRPr lang="es-CL" dirty="0"/>
                    </a:p>
                  </a:txBody>
                  <a:tcPr/>
                </a:tc>
                <a:tc>
                  <a:txBody>
                    <a:bodyPr/>
                    <a:lstStyle/>
                    <a:p>
                      <a:r>
                        <a:rPr lang="es-CL"/>
                        <a:t>4</a:t>
                      </a:r>
                      <a:endParaRPr lang="es-CL" dirty="0"/>
                    </a:p>
                  </a:txBody>
                  <a:tcPr/>
                </a:tc>
                <a:tc>
                  <a:txBody>
                    <a:bodyPr/>
                    <a:lstStyle/>
                    <a:p>
                      <a:r>
                        <a:rPr lang="es-CL"/>
                        <a:t>5</a:t>
                      </a:r>
                      <a:endParaRPr lang="es-CL" dirty="0"/>
                    </a:p>
                  </a:txBody>
                  <a:tcPr/>
                </a:tc>
                <a:tc>
                  <a:txBody>
                    <a:bodyPr/>
                    <a:lstStyle/>
                    <a:p>
                      <a:r>
                        <a:rPr lang="es-CL"/>
                        <a:t>6</a:t>
                      </a:r>
                      <a:endParaRPr lang="es-CL" dirty="0"/>
                    </a:p>
                  </a:txBody>
                  <a:tcPr/>
                </a:tc>
                <a:tc>
                  <a:txBody>
                    <a:bodyPr/>
                    <a:lstStyle/>
                    <a:p>
                      <a:r>
                        <a:rPr lang="es-CL"/>
                        <a:t>7</a:t>
                      </a:r>
                      <a:endParaRPr lang="es-CL" dirty="0"/>
                    </a:p>
                  </a:txBody>
                  <a:tcPr/>
                </a:tc>
                <a:tc>
                  <a:txBody>
                    <a:bodyPr/>
                    <a:lstStyle/>
                    <a:p>
                      <a:endParaRPr lang="es-CL" dirty="0"/>
                    </a:p>
                  </a:txBody>
                  <a:tcPr/>
                </a:tc>
                <a:extLst>
                  <a:ext uri="{0D108BD9-81ED-4DB2-BD59-A6C34878D82A}">
                    <a16:rowId xmlns:a16="http://schemas.microsoft.com/office/drawing/2014/main" val="4168520001"/>
                  </a:ext>
                </a:extLst>
              </a:tr>
              <a:tr h="370840">
                <a:tc>
                  <a:txBody>
                    <a:bodyPr/>
                    <a:lstStyle/>
                    <a:p>
                      <a:r>
                        <a:rPr lang="es-CL"/>
                        <a:t>Cantidad de páginas ledas diariamente</a:t>
                      </a:r>
                      <a:endParaRPr lang="es-CL" dirty="0"/>
                    </a:p>
                  </a:txBody>
                  <a:tcPr/>
                </a:tc>
                <a:tc>
                  <a:txBody>
                    <a:bodyPr/>
                    <a:lstStyle/>
                    <a:p>
                      <a:r>
                        <a:rPr lang="es-CL"/>
                        <a:t>5</a:t>
                      </a:r>
                      <a:endParaRPr lang="es-CL" dirty="0"/>
                    </a:p>
                  </a:txBody>
                  <a:tcPr/>
                </a:tc>
                <a:tc>
                  <a:txBody>
                    <a:bodyPr/>
                    <a:lstStyle/>
                    <a:p>
                      <a:r>
                        <a:rPr lang="es-CL"/>
                        <a:t>10</a:t>
                      </a:r>
                      <a:endParaRPr lang="es-CL" dirty="0"/>
                    </a:p>
                  </a:txBody>
                  <a:tcPr/>
                </a:tc>
                <a:tc>
                  <a:txBody>
                    <a:bodyPr/>
                    <a:lstStyle/>
                    <a:p>
                      <a:r>
                        <a:rPr lang="es-CL"/>
                        <a:t>15</a:t>
                      </a:r>
                      <a:endParaRPr lang="es-CL" dirty="0"/>
                    </a:p>
                  </a:txBody>
                  <a:tcPr/>
                </a:tc>
                <a:tc>
                  <a:txBody>
                    <a:bodyPr/>
                    <a:lstStyle/>
                    <a:p>
                      <a:r>
                        <a:rPr lang="es-CL"/>
                        <a:t>20</a:t>
                      </a:r>
                      <a:endParaRPr lang="es-CL" dirty="0"/>
                    </a:p>
                  </a:txBody>
                  <a:tcPr/>
                </a:tc>
                <a:tc>
                  <a:txBody>
                    <a:bodyPr/>
                    <a:lstStyle/>
                    <a:p>
                      <a:r>
                        <a:rPr lang="es-CL"/>
                        <a:t>25</a:t>
                      </a:r>
                      <a:endParaRPr lang="es-CL" dirty="0"/>
                    </a:p>
                  </a:txBody>
                  <a:tcPr/>
                </a:tc>
                <a:tc>
                  <a:txBody>
                    <a:bodyPr/>
                    <a:lstStyle/>
                    <a:p>
                      <a:r>
                        <a:rPr lang="es-CL"/>
                        <a:t>30</a:t>
                      </a:r>
                      <a:endParaRPr lang="es-CL" dirty="0"/>
                    </a:p>
                  </a:txBody>
                  <a:tcPr/>
                </a:tc>
                <a:tc>
                  <a:txBody>
                    <a:bodyPr/>
                    <a:lstStyle/>
                    <a:p>
                      <a:r>
                        <a:rPr lang="es-CL"/>
                        <a:t>35</a:t>
                      </a:r>
                      <a:endParaRPr lang="es-CL" dirty="0"/>
                    </a:p>
                  </a:txBody>
                  <a:tcPr/>
                </a:tc>
                <a:tc>
                  <a:txBody>
                    <a:bodyPr/>
                    <a:lstStyle/>
                    <a:p>
                      <a:r>
                        <a:rPr lang="es-CL" dirty="0"/>
                        <a:t>Total: 140</a:t>
                      </a:r>
                    </a:p>
                  </a:txBody>
                  <a:tcPr/>
                </a:tc>
                <a:extLst>
                  <a:ext uri="{0D108BD9-81ED-4DB2-BD59-A6C34878D82A}">
                    <a16:rowId xmlns:a16="http://schemas.microsoft.com/office/drawing/2014/main" val="830998508"/>
                  </a:ext>
                </a:extLst>
              </a:tr>
            </a:tbl>
          </a:graphicData>
        </a:graphic>
      </p:graphicFrame>
      <p:pic>
        <p:nvPicPr>
          <p:cNvPr id="7" name="Audio 6">
            <a:hlinkClick r:id="" action="ppaction://media"/>
            <a:extLst>
              <a:ext uri="{FF2B5EF4-FFF2-40B4-BE49-F238E27FC236}">
                <a16:creationId xmlns:a16="http://schemas.microsoft.com/office/drawing/2014/main" id="{BEF2F888-BC5F-40AF-B9AD-57022F20025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206671"/>
            <a:ext cx="609600" cy="609600"/>
          </a:xfrm>
          <a:prstGeom prst="rect">
            <a:avLst/>
          </a:prstGeom>
        </p:spPr>
      </p:pic>
    </p:spTree>
    <p:extLst>
      <p:ext uri="{BB962C8B-B14F-4D97-AF65-F5344CB8AC3E}">
        <p14:creationId xmlns:p14="http://schemas.microsoft.com/office/powerpoint/2010/main" val="737044268"/>
      </p:ext>
    </p:extLst>
  </p:cSld>
  <p:clrMapOvr>
    <a:masterClrMapping/>
  </p:clrMapOvr>
  <mc:AlternateContent xmlns:mc="http://schemas.openxmlformats.org/markup-compatibility/2006" xmlns:p14="http://schemas.microsoft.com/office/powerpoint/2010/main">
    <mc:Choice Requires="p14">
      <p:transition spd="slow" p14:dur="2000" advTm="45703"/>
    </mc:Choice>
    <mc:Fallback xmlns="">
      <p:transition spd="slow" advTm="457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68F99C-DE39-480D-9C1E-6EA75A2A8396}"/>
              </a:ext>
            </a:extLst>
          </p:cNvPr>
          <p:cNvSpPr>
            <a:spLocks noGrp="1"/>
          </p:cNvSpPr>
          <p:nvPr>
            <p:ph type="title"/>
          </p:nvPr>
        </p:nvSpPr>
        <p:spPr>
          <a:xfrm>
            <a:off x="913795" y="116114"/>
            <a:ext cx="10353761" cy="1326321"/>
          </a:xfrm>
        </p:spPr>
        <p:txBody>
          <a:bodyPr/>
          <a:lstStyle/>
          <a:p>
            <a:r>
              <a:rPr lang="es-CL" dirty="0"/>
              <a:t>¡A practicar! </a:t>
            </a:r>
          </a:p>
        </p:txBody>
      </p:sp>
      <p:sp>
        <p:nvSpPr>
          <p:cNvPr id="3" name="Marcador de contenido 2">
            <a:extLst>
              <a:ext uri="{FF2B5EF4-FFF2-40B4-BE49-F238E27FC236}">
                <a16:creationId xmlns:a16="http://schemas.microsoft.com/office/drawing/2014/main" id="{E267856A-1880-4678-BB93-838798E15C01}"/>
              </a:ext>
            </a:extLst>
          </p:cNvPr>
          <p:cNvSpPr>
            <a:spLocks noGrp="1"/>
          </p:cNvSpPr>
          <p:nvPr>
            <p:ph idx="1"/>
          </p:nvPr>
        </p:nvSpPr>
        <p:spPr>
          <a:xfrm>
            <a:off x="595086" y="1207283"/>
            <a:ext cx="10353762" cy="545536"/>
          </a:xfrm>
        </p:spPr>
        <p:txBody>
          <a:bodyPr/>
          <a:lstStyle/>
          <a:p>
            <a:pPr marL="0" indent="0">
              <a:buNone/>
            </a:pPr>
            <a:r>
              <a:rPr lang="es-CL" dirty="0"/>
              <a:t>-Realiza una tabla de valores y determina el patrón.</a:t>
            </a:r>
          </a:p>
          <a:p>
            <a:pPr marL="0" indent="0">
              <a:buNone/>
            </a:pPr>
            <a:endParaRPr lang="es-CL" dirty="0"/>
          </a:p>
          <a:p>
            <a:pPr marL="0" indent="0">
              <a:buNone/>
            </a:pPr>
            <a:endParaRPr lang="es-CL" dirty="0"/>
          </a:p>
        </p:txBody>
      </p:sp>
      <p:sp>
        <p:nvSpPr>
          <p:cNvPr id="4" name="CuadroTexto 3">
            <a:extLst>
              <a:ext uri="{FF2B5EF4-FFF2-40B4-BE49-F238E27FC236}">
                <a16:creationId xmlns:a16="http://schemas.microsoft.com/office/drawing/2014/main" id="{508E7C8D-D07E-4465-8EC8-7443C84CB745}"/>
              </a:ext>
            </a:extLst>
          </p:cNvPr>
          <p:cNvSpPr txBox="1"/>
          <p:nvPr/>
        </p:nvSpPr>
        <p:spPr>
          <a:xfrm>
            <a:off x="595086" y="2044924"/>
            <a:ext cx="7950516" cy="1200329"/>
          </a:xfrm>
          <a:prstGeom prst="rect">
            <a:avLst/>
          </a:prstGeom>
          <a:solidFill>
            <a:schemeClr val="accent3">
              <a:lumMod val="75000"/>
            </a:schemeClr>
          </a:solidFill>
        </p:spPr>
        <p:txBody>
          <a:bodyPr wrap="square" rtlCol="0">
            <a:spAutoFit/>
          </a:bodyPr>
          <a:lstStyle/>
          <a:p>
            <a:r>
              <a:rPr lang="es-CL" dirty="0"/>
              <a:t>1.  Un tipo de bacteria se reproduce por bipartición, es decir, se divide en dos transcurrido un determinado tiempo. Si al comienzo hay 1 bacteria y se produce cada 3 segundos, ¿cuántas bacterias se tendrían después de 12 segundos? ¿Qué estrategia utilizase para responder? </a:t>
            </a:r>
          </a:p>
        </p:txBody>
      </p:sp>
      <p:sp>
        <p:nvSpPr>
          <p:cNvPr id="5" name="CuadroTexto 4">
            <a:extLst>
              <a:ext uri="{FF2B5EF4-FFF2-40B4-BE49-F238E27FC236}">
                <a16:creationId xmlns:a16="http://schemas.microsoft.com/office/drawing/2014/main" id="{7AE0C283-E34A-4FE6-AF0C-A2CFDCBB07A4}"/>
              </a:ext>
            </a:extLst>
          </p:cNvPr>
          <p:cNvSpPr txBox="1"/>
          <p:nvPr/>
        </p:nvSpPr>
        <p:spPr>
          <a:xfrm>
            <a:off x="595086" y="4458786"/>
            <a:ext cx="7950516" cy="1477328"/>
          </a:xfrm>
          <a:prstGeom prst="rect">
            <a:avLst/>
          </a:prstGeom>
          <a:solidFill>
            <a:schemeClr val="accent3">
              <a:lumMod val="75000"/>
            </a:schemeClr>
          </a:solidFill>
        </p:spPr>
        <p:txBody>
          <a:bodyPr wrap="square" rtlCol="0">
            <a:spAutoFit/>
          </a:bodyPr>
          <a:lstStyle/>
          <a:p>
            <a:r>
              <a:rPr lang="es-CL" dirty="0"/>
              <a:t>2. Un grupo de bailarines realiza una coreografía en la cual siguen la siguiente secuencia. El primero realiza dos pasos de baile. El segundo realiza dos pasos más de baile. El tercero realiza dos pasos más que el segundo bailarín y así sucesivamente. ¿Cuántos pasos dará el décimo bailarín?</a:t>
            </a:r>
          </a:p>
        </p:txBody>
      </p:sp>
      <p:pic>
        <p:nvPicPr>
          <p:cNvPr id="7" name="Imagen 6">
            <a:extLst>
              <a:ext uri="{FF2B5EF4-FFF2-40B4-BE49-F238E27FC236}">
                <a16:creationId xmlns:a16="http://schemas.microsoft.com/office/drawing/2014/main" id="{04F976B4-7F9B-4FA1-B0D2-A51AE5C4346F}"/>
              </a:ext>
            </a:extLst>
          </p:cNvPr>
          <p:cNvPicPr>
            <a:picLocks noChangeAspect="1"/>
          </p:cNvPicPr>
          <p:nvPr/>
        </p:nvPicPr>
        <p:blipFill>
          <a:blip r:embed="rId4"/>
          <a:stretch>
            <a:fillRect/>
          </a:stretch>
        </p:blipFill>
        <p:spPr>
          <a:xfrm>
            <a:off x="8969829" y="1279346"/>
            <a:ext cx="2728685" cy="4969054"/>
          </a:xfrm>
          <a:prstGeom prst="rect">
            <a:avLst/>
          </a:prstGeom>
        </p:spPr>
      </p:pic>
      <p:pic>
        <p:nvPicPr>
          <p:cNvPr id="14" name="Audio 13">
            <a:hlinkClick r:id="" action="ppaction://media"/>
            <a:extLst>
              <a:ext uri="{FF2B5EF4-FFF2-40B4-BE49-F238E27FC236}">
                <a16:creationId xmlns:a16="http://schemas.microsoft.com/office/drawing/2014/main" id="{5EF2088C-A6DF-41B8-A7C3-3EAD466D20F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53545808"/>
      </p:ext>
    </p:extLst>
  </p:cSld>
  <p:clrMapOvr>
    <a:masterClrMapping/>
  </p:clrMapOvr>
  <mc:AlternateContent xmlns:mc="http://schemas.openxmlformats.org/markup-compatibility/2006" xmlns:p14="http://schemas.microsoft.com/office/powerpoint/2010/main">
    <mc:Choice Requires="p14">
      <p:transition spd="slow" p14:dur="2000" advTm="63631"/>
    </mc:Choice>
    <mc:Fallback xmlns="">
      <p:transition spd="slow" advTm="636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BD9F52-0223-4291-AA4B-ED4FCA41D8F5}"/>
              </a:ext>
            </a:extLst>
          </p:cNvPr>
          <p:cNvSpPr>
            <a:spLocks noGrp="1"/>
          </p:cNvSpPr>
          <p:nvPr>
            <p:ph type="title"/>
          </p:nvPr>
        </p:nvSpPr>
        <p:spPr>
          <a:xfrm>
            <a:off x="699118" y="0"/>
            <a:ext cx="4754022" cy="1326321"/>
          </a:xfrm>
        </p:spPr>
        <p:txBody>
          <a:bodyPr>
            <a:normAutofit/>
          </a:bodyPr>
          <a:lstStyle/>
          <a:p>
            <a:r>
              <a:rPr lang="es-CL" dirty="0"/>
              <a:t>Desafío matemático</a:t>
            </a:r>
          </a:p>
        </p:txBody>
      </p:sp>
      <p:pic>
        <p:nvPicPr>
          <p:cNvPr id="5" name="Marcador de contenido 4" descr="Imagen que contiene dibujo&#10;&#10;Descripción generada automáticamente">
            <a:extLst>
              <a:ext uri="{FF2B5EF4-FFF2-40B4-BE49-F238E27FC236}">
                <a16:creationId xmlns:a16="http://schemas.microsoft.com/office/drawing/2014/main" id="{F1FDA158-EA14-4F87-BC4C-90A8D427C9AA}"/>
              </a:ext>
            </a:extLst>
          </p:cNvPr>
          <p:cNvPicPr>
            <a:picLocks noChangeAspect="1"/>
          </p:cNvPicPr>
          <p:nvPr/>
        </p:nvPicPr>
        <p:blipFill rotWithShape="1">
          <a:blip r:embed="rId5"/>
          <a:srcRect l="5556" r="5556"/>
          <a:stretch/>
        </p:blipFill>
        <p:spPr>
          <a:xfrm>
            <a:off x="25392" y="508009"/>
            <a:ext cx="6095980" cy="6857990"/>
          </a:xfrm>
          <a:prstGeom prst="rect">
            <a:avLst/>
          </a:prstGeom>
        </p:spPr>
      </p:pic>
      <p:sp>
        <p:nvSpPr>
          <p:cNvPr id="9" name="Content Placeholder 8">
            <a:extLst>
              <a:ext uri="{FF2B5EF4-FFF2-40B4-BE49-F238E27FC236}">
                <a16:creationId xmlns:a16="http://schemas.microsoft.com/office/drawing/2014/main" id="{CEB3D473-AFAB-4055-B997-44D87DB12086}"/>
              </a:ext>
            </a:extLst>
          </p:cNvPr>
          <p:cNvSpPr>
            <a:spLocks noGrp="1"/>
          </p:cNvSpPr>
          <p:nvPr>
            <p:ph idx="1"/>
          </p:nvPr>
        </p:nvSpPr>
        <p:spPr>
          <a:xfrm>
            <a:off x="6774792" y="508009"/>
            <a:ext cx="4754022" cy="922908"/>
          </a:xfrm>
        </p:spPr>
        <p:txBody>
          <a:bodyPr>
            <a:normAutofit/>
          </a:bodyPr>
          <a:lstStyle/>
          <a:p>
            <a:r>
              <a:rPr lang="es-CL" dirty="0"/>
              <a:t>Reúnete con un compañero para realizar esta actividad. </a:t>
            </a:r>
          </a:p>
          <a:p>
            <a:pPr marL="0" indent="0">
              <a:buNone/>
            </a:pPr>
            <a:endParaRPr lang="es-CL" dirty="0"/>
          </a:p>
          <a:p>
            <a:pPr marL="0" indent="0">
              <a:buNone/>
            </a:pPr>
            <a:endParaRPr lang="en-US" dirty="0"/>
          </a:p>
          <a:p>
            <a:pPr marL="0" indent="0">
              <a:buNone/>
            </a:pPr>
            <a:endParaRPr lang="es-CL" dirty="0"/>
          </a:p>
        </p:txBody>
      </p:sp>
      <p:cxnSp>
        <p:nvCxnSpPr>
          <p:cNvPr id="17" name="Straight Connector 16">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656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5A99D0C5-B6B1-4976-A46D-F042F103F1CF}"/>
              </a:ext>
            </a:extLst>
          </p:cNvPr>
          <p:cNvSpPr txBox="1"/>
          <p:nvPr/>
        </p:nvSpPr>
        <p:spPr>
          <a:xfrm>
            <a:off x="6513533" y="1951672"/>
            <a:ext cx="5301091" cy="1477328"/>
          </a:xfrm>
          <a:prstGeom prst="rect">
            <a:avLst/>
          </a:prstGeom>
          <a:noFill/>
          <a:ln>
            <a:solidFill>
              <a:schemeClr val="bg1"/>
            </a:solidFill>
          </a:ln>
        </p:spPr>
        <p:txBody>
          <a:bodyPr wrap="square" rtlCol="0">
            <a:spAutoFit/>
          </a:bodyPr>
          <a:lstStyle/>
          <a:p>
            <a:r>
              <a:rPr lang="es-CL" dirty="0"/>
              <a:t>Matilde le vende a su amiga Agustina una bicicleta en cuotas cuyo precio es de $165.000. Matilde le propone que la primera cuota sea de $15.000; la segunda de $20.000; la tercera de $25.000 y así sucesivamente. </a:t>
            </a:r>
          </a:p>
        </p:txBody>
      </p:sp>
      <p:sp>
        <p:nvSpPr>
          <p:cNvPr id="7" name="CuadroTexto 6">
            <a:extLst>
              <a:ext uri="{FF2B5EF4-FFF2-40B4-BE49-F238E27FC236}">
                <a16:creationId xmlns:a16="http://schemas.microsoft.com/office/drawing/2014/main" id="{4898C973-F44B-4BD7-ADDF-AE1F8CA1EDBE}"/>
              </a:ext>
            </a:extLst>
          </p:cNvPr>
          <p:cNvSpPr txBox="1"/>
          <p:nvPr/>
        </p:nvSpPr>
        <p:spPr>
          <a:xfrm>
            <a:off x="6324857" y="4129304"/>
            <a:ext cx="5678442" cy="2031325"/>
          </a:xfrm>
          <a:prstGeom prst="rect">
            <a:avLst/>
          </a:prstGeom>
          <a:noFill/>
        </p:spPr>
        <p:txBody>
          <a:bodyPr wrap="square" rtlCol="0">
            <a:spAutoFit/>
          </a:bodyPr>
          <a:lstStyle/>
          <a:p>
            <a:r>
              <a:rPr lang="es-CL" dirty="0"/>
              <a:t>1) ¿En cuántas cuotas pagará la bicicleta Agustina?</a:t>
            </a:r>
          </a:p>
          <a:p>
            <a:endParaRPr lang="es-CL" dirty="0"/>
          </a:p>
          <a:p>
            <a:r>
              <a:rPr lang="es-CL" dirty="0"/>
              <a:t>2) ¿En qué número de cuota pagará $40.000?</a:t>
            </a:r>
          </a:p>
          <a:p>
            <a:endParaRPr lang="es-CL" dirty="0"/>
          </a:p>
          <a:p>
            <a:r>
              <a:rPr lang="es-CL" dirty="0"/>
              <a:t>3) Creen 2 preguntas que se relacionen con el tema y que se puedan responder con la información del problema.</a:t>
            </a:r>
          </a:p>
        </p:txBody>
      </p:sp>
      <p:pic>
        <p:nvPicPr>
          <p:cNvPr id="11" name="Audio 10">
            <a:hlinkClick r:id="" action="ppaction://media"/>
            <a:extLst>
              <a:ext uri="{FF2B5EF4-FFF2-40B4-BE49-F238E27FC236}">
                <a16:creationId xmlns:a16="http://schemas.microsoft.com/office/drawing/2014/main" id="{0364DC39-DD01-4676-BADC-A3577AEE463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19460769"/>
      </p:ext>
    </p:extLst>
  </p:cSld>
  <p:clrMapOvr>
    <a:masterClrMapping/>
  </p:clrMapOvr>
  <mc:AlternateContent xmlns:mc="http://schemas.openxmlformats.org/markup-compatibility/2006" xmlns:p14="http://schemas.microsoft.com/office/powerpoint/2010/main">
    <mc:Choice Requires="p14">
      <p:transition spd="slow" p14:dur="2000" advTm="52174"/>
    </mc:Choice>
    <mc:Fallback xmlns="">
      <p:transition spd="slow" advTm="521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533</Words>
  <Application>Microsoft Office PowerPoint</Application>
  <PresentationFormat>Panorámica</PresentationFormat>
  <Paragraphs>69</Paragraphs>
  <Slides>11</Slides>
  <Notes>0</Notes>
  <HiddenSlides>0</HiddenSlides>
  <MMClips>11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Bookman Old Style</vt:lpstr>
      <vt:lpstr>Calibri</vt:lpstr>
      <vt:lpstr>Rockwell</vt:lpstr>
      <vt:lpstr>Damask</vt:lpstr>
      <vt:lpstr>¡Bienvenidos a la clase del día de hoy!</vt:lpstr>
      <vt:lpstr>Objetivo:   Identificar patrones a través de una tabla para la resolución de problemas. </vt:lpstr>
      <vt:lpstr>Presentación de PowerPoint</vt:lpstr>
      <vt:lpstr>¿Cómo identificar un patrón mediante una tabla?</vt:lpstr>
      <vt:lpstr>Presentación de PowerPoint</vt:lpstr>
      <vt:lpstr>¿cómo lo hago?</vt:lpstr>
      <vt:lpstr>Presentación de PowerPoint</vt:lpstr>
      <vt:lpstr>¡A practicar! </vt:lpstr>
      <vt:lpstr>Desafío matemático</vt:lpstr>
      <vt:lpstr>reflexión</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¡Bienvenidos a la clase del día de hoy!</dc:title>
  <dc:creator>Debora Orellana</dc:creator>
  <cp:lastModifiedBy>Debora Orellana</cp:lastModifiedBy>
  <cp:revision>7</cp:revision>
  <dcterms:created xsi:type="dcterms:W3CDTF">2020-05-27T18:23:35Z</dcterms:created>
  <dcterms:modified xsi:type="dcterms:W3CDTF">2020-06-17T19:22:15Z</dcterms:modified>
</cp:coreProperties>
</file>