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sldIdLst>
    <p:sldId id="256" r:id="rId5"/>
    <p:sldId id="288" r:id="rId6"/>
    <p:sldId id="259" r:id="rId7"/>
    <p:sldId id="265" r:id="rId8"/>
    <p:sldId id="264" r:id="rId9"/>
    <p:sldId id="266" r:id="rId10"/>
    <p:sldId id="267" r:id="rId11"/>
    <p:sldId id="269" r:id="rId12"/>
    <p:sldId id="270" r:id="rId13"/>
    <p:sldId id="271" r:id="rId14"/>
    <p:sldId id="275" r:id="rId15"/>
    <p:sldId id="286" r:id="rId16"/>
    <p:sldId id="280" r:id="rId17"/>
    <p:sldId id="278" r:id="rId18"/>
    <p:sldId id="283" r:id="rId19"/>
    <p:sldId id="284" r:id="rId20"/>
    <p:sldId id="276" r:id="rId21"/>
    <p:sldId id="277" r:id="rId22"/>
    <p:sldId id="282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9CD6"/>
    <a:srgbClr val="BDBDBD"/>
    <a:srgbClr val="1583BD"/>
    <a:srgbClr val="EDEDE3"/>
    <a:srgbClr val="E4E4DC"/>
    <a:srgbClr val="D8D8D8"/>
    <a:srgbClr val="409CE0"/>
    <a:srgbClr val="686A71"/>
    <a:srgbClr val="0E4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357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58425" y="0"/>
            <a:ext cx="1933575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15" y="3155160"/>
            <a:ext cx="6086475" cy="3457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995198"/>
            <a:ext cx="9144000" cy="864000"/>
          </a:xfrm>
        </p:spPr>
        <p:txBody>
          <a:bodyPr anchor="ctr">
            <a:normAutofit/>
          </a:bodyPr>
          <a:lstStyle>
            <a:lvl1pPr algn="ctr">
              <a:defRPr sz="5500" baseline="0">
                <a:solidFill>
                  <a:srgbClr val="409CD6"/>
                </a:solidFill>
                <a:latin typeface="Impact" panose="020B0806030902050204" pitchFamily="34" charset="0"/>
              </a:defRPr>
            </a:lvl1pPr>
          </a:lstStyle>
          <a:p>
            <a:r>
              <a:rPr lang="es-419" dirty="0"/>
              <a:t>Haga clic para editar título</a:t>
            </a:r>
            <a:endParaRPr lang="pt-B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350294"/>
            <a:ext cx="9144000" cy="80486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700" baseline="0">
                <a:solidFill>
                  <a:srgbClr val="686A7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419" dirty="0"/>
              <a:t>Haga clic para editar subtítulo</a:t>
            </a:r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84" y="2066646"/>
            <a:ext cx="5991225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2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bg>
      <p:bgPr>
        <a:solidFill>
          <a:srgbClr val="409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994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EDEDE3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75" y="0"/>
            <a:ext cx="3324225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 rot="17100000">
            <a:off x="7633380" y="2843135"/>
            <a:ext cx="6278631" cy="76977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3600">
                <a:solidFill>
                  <a:srgbClr val="409CD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 rot="5400000">
            <a:off x="2545421" y="164176"/>
            <a:ext cx="4484955" cy="7899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12/07/2020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7615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es">
    <p:bg>
      <p:bgPr>
        <a:solidFill>
          <a:srgbClr val="ED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52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7040000">
            <a:off x="-1284947" y="2651139"/>
            <a:ext cx="6235200" cy="1066523"/>
          </a:xfrm>
        </p:spPr>
        <p:txBody>
          <a:bodyPr>
            <a:normAutofit/>
          </a:bodyPr>
          <a:lstStyle>
            <a:lvl1pPr algn="ctr">
              <a:defRPr sz="4800">
                <a:solidFill>
                  <a:srgbClr val="EDEDE3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0"/>
            <a:ext cx="268605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 rot="17040000">
            <a:off x="-2074" y="2823264"/>
            <a:ext cx="6048000" cy="1044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rgbClr val="409CD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sz="quarter" idx="14"/>
          </p:nvPr>
        </p:nvSpPr>
        <p:spPr>
          <a:xfrm>
            <a:off x="5019675" y="1285875"/>
            <a:ext cx="5019675" cy="4314825"/>
          </a:xfrm>
        </p:spPr>
        <p:txBody>
          <a:bodyPr vert="eaVert"/>
          <a:lstStyle>
            <a:lvl1pPr marL="0" indent="0">
              <a:buFontTx/>
              <a:buNone/>
              <a:defRPr>
                <a:solidFill>
                  <a:srgbClr val="409CD6"/>
                </a:solidFill>
              </a:defRPr>
            </a:lvl1pPr>
            <a:lvl2pPr marL="457200" indent="0">
              <a:buFontTx/>
              <a:buNone/>
              <a:defRPr>
                <a:solidFill>
                  <a:srgbClr val="409CD6"/>
                </a:solidFill>
              </a:defRPr>
            </a:lvl2pPr>
            <a:lvl3pPr marL="914400" indent="0">
              <a:buFontTx/>
              <a:buNone/>
              <a:defRPr>
                <a:solidFill>
                  <a:srgbClr val="409CD6"/>
                </a:solidFill>
              </a:defRPr>
            </a:lvl3pPr>
            <a:lvl4pPr marL="1371600" indent="0">
              <a:buFontTx/>
              <a:buNone/>
              <a:defRPr>
                <a:solidFill>
                  <a:srgbClr val="409CD6"/>
                </a:solidFill>
              </a:defRPr>
            </a:lvl4pPr>
            <a:lvl5pPr marL="1828800" indent="0">
              <a:buFontTx/>
              <a:buNone/>
              <a:defRPr>
                <a:solidFill>
                  <a:srgbClr val="409CD6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78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01800"/>
            <a:ext cx="8532000" cy="57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5" y="0"/>
            <a:ext cx="33813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0031"/>
            <a:ext cx="8445500" cy="1325563"/>
          </a:xfrm>
        </p:spPr>
        <p:txBody>
          <a:bodyPr>
            <a:normAutofit/>
          </a:bodyPr>
          <a:lstStyle>
            <a:lvl1pPr>
              <a:defRPr sz="5500">
                <a:solidFill>
                  <a:srgbClr val="409CD6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445500" cy="4351338"/>
          </a:xfrm>
        </p:spPr>
        <p:txBody>
          <a:bodyPr>
            <a:normAutofit/>
          </a:bodyPr>
          <a:lstStyle>
            <a:lvl1pPr marL="0" indent="0">
              <a:buNone/>
              <a:defRPr sz="3700">
                <a:solidFill>
                  <a:srgbClr val="686A7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322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solidFill>
          <a:srgbClr val="409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5" y="0"/>
            <a:ext cx="33813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343900" cy="1325563"/>
          </a:xfrm>
        </p:spPr>
        <p:txBody>
          <a:bodyPr>
            <a:normAutofit/>
          </a:bodyPr>
          <a:lstStyle>
            <a:lvl1pPr>
              <a:defRPr sz="5500">
                <a:solidFill>
                  <a:srgbClr val="0E4051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12/07/2020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38200" y="2098675"/>
            <a:ext cx="8343900" cy="3927475"/>
          </a:xfrm>
        </p:spPr>
        <p:txBody>
          <a:bodyPr>
            <a:normAutofit/>
          </a:bodyPr>
          <a:lstStyle>
            <a:lvl1pPr marL="0" indent="0">
              <a:buNone/>
              <a:defRPr sz="37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838200" y="1847706"/>
            <a:ext cx="8344800" cy="6494"/>
          </a:xfrm>
          <a:prstGeom prst="line">
            <a:avLst/>
          </a:prstGeom>
          <a:ln w="41275">
            <a:solidFill>
              <a:schemeClr val="bg1"/>
            </a:solidFill>
            <a:head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72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1876037"/>
            <a:ext cx="6098400" cy="4978800"/>
          </a:xfrm>
          <a:prstGeom prst="rect">
            <a:avLst/>
          </a:prstGeom>
          <a:solidFill>
            <a:srgbClr val="40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/>
          <p:cNvSpPr/>
          <p:nvPr userDrawn="1"/>
        </p:nvSpPr>
        <p:spPr>
          <a:xfrm>
            <a:off x="6096003" y="1884506"/>
            <a:ext cx="6098400" cy="4978800"/>
          </a:xfrm>
          <a:prstGeom prst="rect">
            <a:avLst/>
          </a:prstGeom>
          <a:solidFill>
            <a:srgbClr val="EDE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347137" y="1955103"/>
            <a:ext cx="5400000" cy="4371426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3700">
                <a:solidFill>
                  <a:srgbClr val="EDEDE3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404"/>
            <a:ext cx="12192000" cy="8251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3299" y="2"/>
            <a:ext cx="7632000" cy="1786948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 algn="ctr">
              <a:defRPr sz="5500">
                <a:solidFill>
                  <a:srgbClr val="409CD6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3156" y="1952241"/>
            <a:ext cx="5400000" cy="43704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3700">
                <a:solidFill>
                  <a:srgbClr val="409CD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851" y="1915675"/>
            <a:ext cx="493370" cy="4939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41161"/>
            <a:ext cx="2095500" cy="986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151" y="288632"/>
            <a:ext cx="2139372" cy="100728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12/07/2020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077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62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6096003" y="2646506"/>
            <a:ext cx="6098400" cy="4212000"/>
          </a:xfrm>
          <a:prstGeom prst="rect">
            <a:avLst/>
          </a:prstGeom>
          <a:solidFill>
            <a:srgbClr val="EDE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ctangle 15"/>
          <p:cNvSpPr/>
          <p:nvPr userDrawn="1"/>
        </p:nvSpPr>
        <p:spPr>
          <a:xfrm>
            <a:off x="1306" y="2646975"/>
            <a:ext cx="6098400" cy="4212000"/>
          </a:xfrm>
          <a:prstGeom prst="rect">
            <a:avLst/>
          </a:prstGeom>
          <a:solidFill>
            <a:srgbClr val="40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7"/>
          <p:cNvSpPr/>
          <p:nvPr userDrawn="1"/>
        </p:nvSpPr>
        <p:spPr>
          <a:xfrm>
            <a:off x="-1" y="1800971"/>
            <a:ext cx="6102000" cy="846980"/>
          </a:xfrm>
          <a:prstGeom prst="rect">
            <a:avLst/>
          </a:prstGeom>
          <a:solidFill>
            <a:srgbClr val="15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ctangle 14"/>
          <p:cNvSpPr/>
          <p:nvPr userDrawn="1"/>
        </p:nvSpPr>
        <p:spPr>
          <a:xfrm>
            <a:off x="6089120" y="1800970"/>
            <a:ext cx="6098400" cy="846980"/>
          </a:xfrm>
          <a:prstGeom prst="rect">
            <a:avLst/>
          </a:prstGeom>
          <a:solidFill>
            <a:srgbClr val="BD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392"/>
            <a:ext cx="12192000" cy="8251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2242" y="1"/>
            <a:ext cx="7632000" cy="1409699"/>
          </a:xfrm>
        </p:spPr>
        <p:txBody>
          <a:bodyPr>
            <a:normAutofit/>
          </a:bodyPr>
          <a:lstStyle>
            <a:lvl1pPr algn="ctr">
              <a:defRPr sz="5500">
                <a:solidFill>
                  <a:srgbClr val="409CE0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8878" y="1801490"/>
            <a:ext cx="5400000" cy="835491"/>
          </a:xfrm>
          <a:noFill/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rgbClr val="EDEDE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8336" y="2657994"/>
            <a:ext cx="5400000" cy="375109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EDEDE3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61656" y="1807296"/>
            <a:ext cx="5400000" cy="817970"/>
          </a:xfrm>
          <a:noFill/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rgbClr val="EDEDE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8" y="1795833"/>
            <a:ext cx="476250" cy="5062167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12/07/2020</a:t>
            </a:fld>
            <a:endParaRPr lang="pt-B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Content Placeholder 3"/>
          <p:cNvSpPr>
            <a:spLocks noGrp="1"/>
          </p:cNvSpPr>
          <p:nvPr>
            <p:ph sz="half" idx="13"/>
          </p:nvPr>
        </p:nvSpPr>
        <p:spPr>
          <a:xfrm>
            <a:off x="6462436" y="2648469"/>
            <a:ext cx="5400000" cy="375109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409CD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55436"/>
            <a:ext cx="2095500" cy="9866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151" y="202907"/>
            <a:ext cx="2139372" cy="10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18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1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150" y="0"/>
            <a:ext cx="18478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263525"/>
            <a:ext cx="9067800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rgbClr val="409CD6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12/07/2020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053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solidFill>
          <a:srgbClr val="BDB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12/07/2020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837" y="0"/>
            <a:ext cx="2905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98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bg>
      <p:bgPr>
        <a:solidFill>
          <a:srgbClr val="ED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2293030"/>
            <a:ext cx="4772025" cy="4564966"/>
          </a:xfrm>
          <a:prstGeom prst="rect">
            <a:avLst/>
          </a:prstGeom>
          <a:solidFill>
            <a:srgbClr val="409C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4772025" cy="2293034"/>
          </a:xfrm>
          <a:prstGeom prst="rect">
            <a:avLst/>
          </a:prstGeom>
          <a:solidFill>
            <a:srgbClr val="1583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4438649" cy="2293033"/>
          </a:xfrm>
          <a:noFill/>
          <a:ln>
            <a:noFill/>
          </a:ln>
        </p:spPr>
        <p:txBody>
          <a:bodyPr anchor="ctr" anchorCtr="0">
            <a:normAutofit/>
          </a:bodyPr>
          <a:lstStyle>
            <a:lvl1pPr algn="ctr">
              <a:defRPr sz="5500">
                <a:solidFill>
                  <a:srgbClr val="EDEDE3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05400" y="1"/>
            <a:ext cx="7086600" cy="6286499"/>
          </a:xfrm>
        </p:spPr>
        <p:txBody>
          <a:bodyPr>
            <a:normAutofit/>
          </a:bodyPr>
          <a:lstStyle>
            <a:lvl1pPr marL="0" indent="0">
              <a:buNone/>
              <a:defRPr sz="3700">
                <a:solidFill>
                  <a:srgbClr val="409CD6"/>
                </a:solidFill>
                <a:latin typeface="Century Gothic" panose="020B0502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419" sz="3700" dirty="0">
                <a:latin typeface="Century Gothic" panose="020B0502020202020204" pitchFamily="34" charset="0"/>
              </a:rPr>
              <a:t>	</a:t>
            </a: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" y="2303581"/>
            <a:ext cx="4438649" cy="398291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rgbClr val="EDEDE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12/07/2020</a:t>
            </a:fld>
            <a:endParaRPr lang="pt-BR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176211"/>
            <a:ext cx="514350" cy="6505575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920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bg>
      <p:bgPr>
        <a:solidFill>
          <a:srgbClr val="ED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293030"/>
            <a:ext cx="4772025" cy="4564966"/>
          </a:xfrm>
          <a:prstGeom prst="rect">
            <a:avLst/>
          </a:prstGeom>
          <a:solidFill>
            <a:srgbClr val="409C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4772025" cy="2293034"/>
          </a:xfrm>
          <a:prstGeom prst="rect">
            <a:avLst/>
          </a:prstGeom>
          <a:solidFill>
            <a:srgbClr val="1583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4410074" cy="2293033"/>
          </a:xfrm>
          <a:noFill/>
          <a:ln>
            <a:noFill/>
          </a:ln>
        </p:spPr>
        <p:txBody>
          <a:bodyPr anchor="ctr" anchorCtr="0">
            <a:normAutofit/>
          </a:bodyPr>
          <a:lstStyle>
            <a:lvl1pPr algn="ctr">
              <a:defRPr sz="5500">
                <a:solidFill>
                  <a:srgbClr val="EDEDE3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303585"/>
            <a:ext cx="4410076" cy="4041648"/>
          </a:xfr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rgbClr val="EDEDE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12/07/2020</a:t>
            </a:fld>
            <a:endParaRPr lang="pt-BR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176211"/>
            <a:ext cx="514350" cy="6505575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133974" y="0"/>
            <a:ext cx="7058026" cy="6345233"/>
          </a:xfrm>
        </p:spPr>
        <p:txBody>
          <a:bodyPr anchor="t"/>
          <a:lstStyle>
            <a:lvl1pPr algn="ctr">
              <a:defRPr>
                <a:solidFill>
                  <a:srgbClr val="BDBDBD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4518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CAC47-3FB3-4DFE-AD68-EB86198FEA3B}" type="datetimeFigureOut">
              <a:rPr lang="pt-BR" smtClean="0"/>
              <a:t>12/07/2020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527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2" r:id="rId9"/>
    <p:sldLayoutId id="2147483661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6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6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14.m4a"/><Relationship Id="rId7" Type="http://schemas.openxmlformats.org/officeDocument/2006/relationships/image" Target="../media/image40.png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15.m4a"/><Relationship Id="rId7" Type="http://schemas.openxmlformats.org/officeDocument/2006/relationships/image" Target="../media/image44.png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43.png"/><Relationship Id="rId11" Type="http://schemas.openxmlformats.org/officeDocument/2006/relationships/image" Target="../media/image16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330.png"/><Relationship Id="rId4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6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6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audio" Target="../media/media8.m4a"/><Relationship Id="rId21" Type="http://schemas.openxmlformats.org/officeDocument/2006/relationships/image" Target="../media/image16.png"/><Relationship Id="rId7" Type="http://schemas.openxmlformats.org/officeDocument/2006/relationships/image" Target="../media/image230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microsoft.com/office/2007/relationships/media" Target="../media/media8.m4a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tags" Target="../tags/tag4.xml"/><Relationship Id="rId6" Type="http://schemas.openxmlformats.org/officeDocument/2006/relationships/image" Target="../media/image220.png"/><Relationship Id="rId11" Type="http://schemas.openxmlformats.org/officeDocument/2006/relationships/image" Target="../media/image27.png"/><Relationship Id="rId5" Type="http://schemas.openxmlformats.org/officeDocument/2006/relationships/image" Target="../media/image210.png"/><Relationship Id="rId15" Type="http://schemas.openxmlformats.org/officeDocument/2006/relationships/image" Target="../media/image300.pn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Regularidades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2800" dirty="0"/>
              <a:t>Mariana Osorio Pedrero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A605A3-3000-42CD-841B-69E97D4AF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7F8825C-9AF3-4256-A869-39CE94C0B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77" y="361671"/>
            <a:ext cx="3083823" cy="91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9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6"/>
    </mc:Choice>
    <mc:Fallback xmlns="">
      <p:transition spd="slow" advTm="9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BD69A4-0B72-4BD3-B29D-87A933057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Resolver Problema </a:t>
            </a:r>
          </a:p>
        </p:txBody>
      </p:sp>
      <p:pic>
        <p:nvPicPr>
          <p:cNvPr id="7170" name="Picture 2" descr="Estrategias de Cálculo Mental - Didactalia: material educativo">
            <a:extLst>
              <a:ext uri="{FF2B5EF4-FFF2-40B4-BE49-F238E27FC236}">
                <a16:creationId xmlns:a16="http://schemas.microsoft.com/office/drawing/2014/main" id="{8435CC25-9813-46F4-AE12-061CC29EB4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841" y="1930902"/>
            <a:ext cx="6627959" cy="438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8A711D-B72A-4388-8D34-F38A47C31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44"/>
    </mc:Choice>
    <mc:Fallback xmlns="">
      <p:transition spd="slow" advTm="18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B64AD-F2A1-4889-811B-A14DB92D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Reunión 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76A191-C13E-414D-9052-2AC560F1CE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098675"/>
            <a:ext cx="8343900" cy="3927475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ES" dirty="0"/>
              <a:t>Si Alicia, Juan, Diego y María se reúnen en el McDonald y se sientan en una mesa. Sin embargo, a los 10 minutos llegan 2 amigos y se sientan con ellos, por lo tanto, deben juntar otra mesa para que se puedan sentar todos. Pero cuando van hacer la fila para ordenar, llegan más compañeros y deben colocar una tercera mesa para que puedan disfrutar todos cómodamente. </a:t>
            </a:r>
          </a:p>
          <a:p>
            <a:pPr algn="just"/>
            <a:r>
              <a:rPr lang="es-ES" dirty="0"/>
              <a:t>Si ahora, Alicia expresa que van a necesitar colocar 2 mesas más para que todos los amigos del curso se reúnan. </a:t>
            </a:r>
          </a:p>
          <a:p>
            <a:pPr algn="just"/>
            <a:r>
              <a:rPr lang="es-ES" dirty="0"/>
              <a:t>¿De cuántos estudiantes se conforma el grupo?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C0ADB80-5674-49B2-8069-9C1C976A475E}"/>
              </a:ext>
            </a:extLst>
          </p:cNvPr>
          <p:cNvSpPr/>
          <p:nvPr/>
        </p:nvSpPr>
        <p:spPr>
          <a:xfrm>
            <a:off x="1311965" y="2011951"/>
            <a:ext cx="4784035" cy="3999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latin typeface="Century Gothic" panose="020B0502020202020204" pitchFamily="34" charset="0"/>
                <a:ea typeface="Cambria" panose="02040503050406030204" pitchFamily="18" charset="0"/>
              </a:rPr>
              <a:t>Alicia, Juan, Diego y María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F1332BB-DAB9-4B09-88A4-219E12B81C5E}"/>
              </a:ext>
            </a:extLst>
          </p:cNvPr>
          <p:cNvSpPr/>
          <p:nvPr/>
        </p:nvSpPr>
        <p:spPr>
          <a:xfrm>
            <a:off x="5108713" y="2379351"/>
            <a:ext cx="1789044" cy="3212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latin typeface="Century Gothic" panose="020B0502020202020204" pitchFamily="34" charset="0"/>
                <a:ea typeface="Cambria" panose="02040503050406030204" pitchFamily="18" charset="0"/>
              </a:rPr>
              <a:t>una mesa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F666A77-29C6-4163-A961-4FB6C427F592}"/>
              </a:ext>
            </a:extLst>
          </p:cNvPr>
          <p:cNvSpPr/>
          <p:nvPr/>
        </p:nvSpPr>
        <p:spPr>
          <a:xfrm>
            <a:off x="4631635" y="2669619"/>
            <a:ext cx="1676399" cy="3212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latin typeface="Century Gothic" panose="020B0502020202020204" pitchFamily="34" charset="0"/>
                <a:ea typeface="Cambria" panose="02040503050406030204" pitchFamily="18" charset="0"/>
              </a:rPr>
              <a:t>2 amigos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6AC2F7D-A45B-40CB-940B-BA7FEEC77839}"/>
              </a:ext>
            </a:extLst>
          </p:cNvPr>
          <p:cNvSpPr/>
          <p:nvPr/>
        </p:nvSpPr>
        <p:spPr>
          <a:xfrm>
            <a:off x="6354417" y="2871561"/>
            <a:ext cx="1908313" cy="3212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latin typeface="Century Gothic" panose="020B0502020202020204" pitchFamily="34" charset="0"/>
                <a:ea typeface="Cambria" panose="02040503050406030204" pitchFamily="18" charset="0"/>
              </a:rPr>
              <a:t>otra mesa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8D596ED-A4BC-457E-AE3A-C064BBE912D7}"/>
              </a:ext>
            </a:extLst>
          </p:cNvPr>
          <p:cNvSpPr/>
          <p:nvPr/>
        </p:nvSpPr>
        <p:spPr>
          <a:xfrm>
            <a:off x="516835" y="3762480"/>
            <a:ext cx="2493066" cy="279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latin typeface="Century Gothic" panose="020B0502020202020204" pitchFamily="34" charset="0"/>
                <a:ea typeface="Cambria" panose="02040503050406030204" pitchFamily="18" charset="0"/>
              </a:rPr>
              <a:t> compañeros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E1E2A28-CD08-49B6-88C4-76695045ADC0}"/>
              </a:ext>
            </a:extLst>
          </p:cNvPr>
          <p:cNvSpPr/>
          <p:nvPr/>
        </p:nvSpPr>
        <p:spPr>
          <a:xfrm>
            <a:off x="8368748" y="3489673"/>
            <a:ext cx="947529" cy="279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latin typeface="Century Gothic" panose="020B0502020202020204" pitchFamily="34" charset="0"/>
                <a:ea typeface="Cambria" panose="02040503050406030204" pitchFamily="18" charset="0"/>
              </a:rPr>
              <a:t>más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0677715-2520-4E6B-BCBC-E156F76D0D01}"/>
              </a:ext>
            </a:extLst>
          </p:cNvPr>
          <p:cNvSpPr/>
          <p:nvPr/>
        </p:nvSpPr>
        <p:spPr>
          <a:xfrm>
            <a:off x="6897757" y="3782979"/>
            <a:ext cx="2418520" cy="279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latin typeface="Century Gothic" panose="020B0502020202020204" pitchFamily="34" charset="0"/>
                <a:ea typeface="Cambria" panose="02040503050406030204" pitchFamily="18" charset="0"/>
              </a:rPr>
              <a:t>tercera mesa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5529467-7975-4CE4-BAE5-B3CAEA8D882B}"/>
              </a:ext>
            </a:extLst>
          </p:cNvPr>
          <p:cNvSpPr/>
          <p:nvPr/>
        </p:nvSpPr>
        <p:spPr>
          <a:xfrm>
            <a:off x="2213115" y="4741411"/>
            <a:ext cx="2623928" cy="3212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latin typeface="Century Gothic" panose="020B0502020202020204" pitchFamily="34" charset="0"/>
                <a:ea typeface="Cambria" panose="02040503050406030204" pitchFamily="18" charset="0"/>
              </a:rPr>
              <a:t>dos mesas más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46F51E8-E740-4E1C-B163-2D02C19CDF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946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51"/>
    </mc:Choice>
    <mc:Fallback xmlns="">
      <p:transition spd="slow" advTm="128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3D453-AD08-404C-97DD-82796597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Registros 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E976D7-9333-4A46-8B7B-136E2E557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Datos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358B08-1C79-4F93-8B42-C268918EF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8878" y="3030107"/>
            <a:ext cx="5400000" cy="3751091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/>
              <a:t>4 amigos en una mesa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/>
              <a:t>6 amigos en dos mesas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/>
              <a:t>? amigos en tres mesas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/>
              <a:t>? amigos en cinco mesas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1E6423-A277-43F5-A0DA-9A06696BA1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Tabla</a:t>
            </a:r>
          </a:p>
        </p:txBody>
      </p:sp>
      <p:graphicFrame>
        <p:nvGraphicFramePr>
          <p:cNvPr id="11" name="Tabla 11">
            <a:extLst>
              <a:ext uri="{FF2B5EF4-FFF2-40B4-BE49-F238E27FC236}">
                <a16:creationId xmlns:a16="http://schemas.microsoft.com/office/drawing/2014/main" id="{FB4E72BD-5B01-4414-BDC0-8005DAC75287}"/>
              </a:ext>
            </a:extLst>
          </p:cNvPr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3943477185"/>
              </p:ext>
            </p:extLst>
          </p:nvPr>
        </p:nvGraphicFramePr>
        <p:xfrm>
          <a:off x="6462570" y="3120215"/>
          <a:ext cx="5399086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99543">
                  <a:extLst>
                    <a:ext uri="{9D8B030D-6E8A-4147-A177-3AD203B41FA5}">
                      <a16:colId xmlns:a16="http://schemas.microsoft.com/office/drawing/2014/main" val="3512487499"/>
                    </a:ext>
                  </a:extLst>
                </a:gridCol>
                <a:gridCol w="2699543">
                  <a:extLst>
                    <a:ext uri="{9D8B030D-6E8A-4147-A177-3AD203B41FA5}">
                      <a16:colId xmlns:a16="http://schemas.microsoft.com/office/drawing/2014/main" val="34243645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 Mesa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Personas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552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97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430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090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572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416181"/>
                  </a:ext>
                </a:extLst>
              </a:tr>
            </a:tbl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ABC55918-1778-4E12-9397-DF52E975067D}"/>
              </a:ext>
            </a:extLst>
          </p:cNvPr>
          <p:cNvSpPr/>
          <p:nvPr/>
        </p:nvSpPr>
        <p:spPr>
          <a:xfrm>
            <a:off x="7580244" y="4600852"/>
            <a:ext cx="410817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9A8A1DA-8DB3-41B0-8293-C052387A9B34}"/>
              </a:ext>
            </a:extLst>
          </p:cNvPr>
          <p:cNvSpPr/>
          <p:nvPr/>
        </p:nvSpPr>
        <p:spPr>
          <a:xfrm>
            <a:off x="7580244" y="5040455"/>
            <a:ext cx="410817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D251977-3932-47E1-BCC6-B8E9D078DC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87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53"/>
    </mc:Choice>
    <mc:Fallback xmlns="">
      <p:transition spd="slow" advTm="35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p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67001F-C819-44F5-9638-851D66AD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Registros de Resolución </a:t>
            </a:r>
          </a:p>
        </p:txBody>
      </p:sp>
      <p:pic>
        <p:nvPicPr>
          <p:cNvPr id="1026" name="Picture 2" descr="Estúpida y sensual ciencia! 3 referencias matemáticas que ...">
            <a:extLst>
              <a:ext uri="{FF2B5EF4-FFF2-40B4-BE49-F238E27FC236}">
                <a16:creationId xmlns:a16="http://schemas.microsoft.com/office/drawing/2014/main" id="{9BBE8027-786F-4E4B-9B5A-DDC62449D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848" y="2211871"/>
            <a:ext cx="69342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1D0BB6-3FFD-4122-805B-932F68C81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2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6"/>
    </mc:Choice>
    <mc:Fallback xmlns="">
      <p:transition spd="slow" advTm="18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7">
            <a:extLst>
              <a:ext uri="{FF2B5EF4-FFF2-40B4-BE49-F238E27FC236}">
                <a16:creationId xmlns:a16="http://schemas.microsoft.com/office/drawing/2014/main" id="{DC4743C7-6ADD-43C2-9E0E-F430973042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0018218"/>
              </p:ext>
            </p:extLst>
          </p:nvPr>
        </p:nvGraphicFramePr>
        <p:xfrm>
          <a:off x="979862" y="658164"/>
          <a:ext cx="1248909" cy="1157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909">
                  <a:extLst>
                    <a:ext uri="{9D8B030D-6E8A-4147-A177-3AD203B41FA5}">
                      <a16:colId xmlns:a16="http://schemas.microsoft.com/office/drawing/2014/main" val="657902241"/>
                    </a:ext>
                  </a:extLst>
                </a:gridCol>
              </a:tblGrid>
              <a:tr h="1157145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20344"/>
                  </a:ext>
                </a:extLst>
              </a:tr>
            </a:tbl>
          </a:graphicData>
        </a:graphic>
      </p:graphicFrame>
      <p:graphicFrame>
        <p:nvGraphicFramePr>
          <p:cNvPr id="3" name="Tabla 7">
            <a:extLst>
              <a:ext uri="{FF2B5EF4-FFF2-40B4-BE49-F238E27FC236}">
                <a16:creationId xmlns:a16="http://schemas.microsoft.com/office/drawing/2014/main" id="{1638A224-3882-4723-A589-3EF28E9306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616011"/>
              </p:ext>
            </p:extLst>
          </p:nvPr>
        </p:nvGraphicFramePr>
        <p:xfrm>
          <a:off x="3544188" y="640467"/>
          <a:ext cx="2531918" cy="1157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959">
                  <a:extLst>
                    <a:ext uri="{9D8B030D-6E8A-4147-A177-3AD203B41FA5}">
                      <a16:colId xmlns:a16="http://schemas.microsoft.com/office/drawing/2014/main" val="657902241"/>
                    </a:ext>
                  </a:extLst>
                </a:gridCol>
                <a:gridCol w="1265959">
                  <a:extLst>
                    <a:ext uri="{9D8B030D-6E8A-4147-A177-3AD203B41FA5}">
                      <a16:colId xmlns:a16="http://schemas.microsoft.com/office/drawing/2014/main" val="2145640315"/>
                    </a:ext>
                  </a:extLst>
                </a:gridCol>
              </a:tblGrid>
              <a:tr h="1157145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20344"/>
                  </a:ext>
                </a:extLst>
              </a:tr>
            </a:tbl>
          </a:graphicData>
        </a:graphic>
      </p:graphicFrame>
      <p:graphicFrame>
        <p:nvGraphicFramePr>
          <p:cNvPr id="4" name="Tabla 7">
            <a:extLst>
              <a:ext uri="{FF2B5EF4-FFF2-40B4-BE49-F238E27FC236}">
                <a16:creationId xmlns:a16="http://schemas.microsoft.com/office/drawing/2014/main" id="{E846243C-45DB-4A78-A230-947BD01422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4923890"/>
              </p:ext>
            </p:extLst>
          </p:nvPr>
        </p:nvGraphicFramePr>
        <p:xfrm>
          <a:off x="7132852" y="658164"/>
          <a:ext cx="3595254" cy="1157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909">
                  <a:extLst>
                    <a:ext uri="{9D8B030D-6E8A-4147-A177-3AD203B41FA5}">
                      <a16:colId xmlns:a16="http://schemas.microsoft.com/office/drawing/2014/main" val="657902241"/>
                    </a:ext>
                  </a:extLst>
                </a:gridCol>
                <a:gridCol w="1248909">
                  <a:extLst>
                    <a:ext uri="{9D8B030D-6E8A-4147-A177-3AD203B41FA5}">
                      <a16:colId xmlns:a16="http://schemas.microsoft.com/office/drawing/2014/main" val="2145640315"/>
                    </a:ext>
                  </a:extLst>
                </a:gridCol>
                <a:gridCol w="1097436">
                  <a:extLst>
                    <a:ext uri="{9D8B030D-6E8A-4147-A177-3AD203B41FA5}">
                      <a16:colId xmlns:a16="http://schemas.microsoft.com/office/drawing/2014/main" val="618978937"/>
                    </a:ext>
                  </a:extLst>
                </a:gridCol>
              </a:tblGrid>
              <a:tr h="1157145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20344"/>
                  </a:ext>
                </a:extLst>
              </a:tr>
            </a:tbl>
          </a:graphicData>
        </a:graphic>
      </p:graphicFrame>
      <p:sp>
        <p:nvSpPr>
          <p:cNvPr id="5" name="Signo de multiplicación 4">
            <a:extLst>
              <a:ext uri="{FF2B5EF4-FFF2-40B4-BE49-F238E27FC236}">
                <a16:creationId xmlns:a16="http://schemas.microsoft.com/office/drawing/2014/main" id="{BAEF0011-083B-43DF-86C6-0C8206B6862A}"/>
              </a:ext>
            </a:extLst>
          </p:cNvPr>
          <p:cNvSpPr/>
          <p:nvPr/>
        </p:nvSpPr>
        <p:spPr>
          <a:xfrm>
            <a:off x="1479625" y="328813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Signo de multiplicación 5">
            <a:extLst>
              <a:ext uri="{FF2B5EF4-FFF2-40B4-BE49-F238E27FC236}">
                <a16:creationId xmlns:a16="http://schemas.microsoft.com/office/drawing/2014/main" id="{83E9BA8E-7DCE-4B78-80DA-D52A188EF805}"/>
              </a:ext>
            </a:extLst>
          </p:cNvPr>
          <p:cNvSpPr/>
          <p:nvPr/>
        </p:nvSpPr>
        <p:spPr>
          <a:xfrm>
            <a:off x="1479625" y="1858164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Signo de multiplicación 6">
            <a:extLst>
              <a:ext uri="{FF2B5EF4-FFF2-40B4-BE49-F238E27FC236}">
                <a16:creationId xmlns:a16="http://schemas.microsoft.com/office/drawing/2014/main" id="{A4A59730-3524-4E02-854B-6E5A90F1C8C8}"/>
              </a:ext>
            </a:extLst>
          </p:cNvPr>
          <p:cNvSpPr/>
          <p:nvPr/>
        </p:nvSpPr>
        <p:spPr>
          <a:xfrm>
            <a:off x="1506931" y="4235725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Signo de multiplicación 7">
            <a:extLst>
              <a:ext uri="{FF2B5EF4-FFF2-40B4-BE49-F238E27FC236}">
                <a16:creationId xmlns:a16="http://schemas.microsoft.com/office/drawing/2014/main" id="{5ED77A0F-8FAA-4EFC-B9A2-31A18D18E7BD}"/>
              </a:ext>
            </a:extLst>
          </p:cNvPr>
          <p:cNvSpPr/>
          <p:nvPr/>
        </p:nvSpPr>
        <p:spPr>
          <a:xfrm>
            <a:off x="588663" y="997490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Signo de multiplicación 8">
            <a:extLst>
              <a:ext uri="{FF2B5EF4-FFF2-40B4-BE49-F238E27FC236}">
                <a16:creationId xmlns:a16="http://schemas.microsoft.com/office/drawing/2014/main" id="{0A527449-5AA0-4065-BFA7-29E322A7BEFD}"/>
              </a:ext>
            </a:extLst>
          </p:cNvPr>
          <p:cNvSpPr/>
          <p:nvPr/>
        </p:nvSpPr>
        <p:spPr>
          <a:xfrm>
            <a:off x="10730806" y="1063212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Signo de multiplicación 9">
            <a:extLst>
              <a:ext uri="{FF2B5EF4-FFF2-40B4-BE49-F238E27FC236}">
                <a16:creationId xmlns:a16="http://schemas.microsoft.com/office/drawing/2014/main" id="{7CDBDFE1-4F81-4A05-BEF2-619DF21DF43B}"/>
              </a:ext>
            </a:extLst>
          </p:cNvPr>
          <p:cNvSpPr/>
          <p:nvPr/>
        </p:nvSpPr>
        <p:spPr>
          <a:xfrm>
            <a:off x="7630697" y="1858164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Signo de multiplicación 10">
            <a:extLst>
              <a:ext uri="{FF2B5EF4-FFF2-40B4-BE49-F238E27FC236}">
                <a16:creationId xmlns:a16="http://schemas.microsoft.com/office/drawing/2014/main" id="{CAE6DF33-C87E-48C9-AAAF-DF48EF3C8D03}"/>
              </a:ext>
            </a:extLst>
          </p:cNvPr>
          <p:cNvSpPr/>
          <p:nvPr/>
        </p:nvSpPr>
        <p:spPr>
          <a:xfrm>
            <a:off x="4098891" y="328474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Signo de multiplicación 11">
            <a:extLst>
              <a:ext uri="{FF2B5EF4-FFF2-40B4-BE49-F238E27FC236}">
                <a16:creationId xmlns:a16="http://schemas.microsoft.com/office/drawing/2014/main" id="{E27A1860-1FC5-43CC-9D8E-857F6E309F85}"/>
              </a:ext>
            </a:extLst>
          </p:cNvPr>
          <p:cNvSpPr/>
          <p:nvPr/>
        </p:nvSpPr>
        <p:spPr>
          <a:xfrm>
            <a:off x="3205400" y="1030793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Signo de multiplicación 12">
            <a:extLst>
              <a:ext uri="{FF2B5EF4-FFF2-40B4-BE49-F238E27FC236}">
                <a16:creationId xmlns:a16="http://schemas.microsoft.com/office/drawing/2014/main" id="{EAF98036-D57C-4249-8A79-A5C9058221DC}"/>
              </a:ext>
            </a:extLst>
          </p:cNvPr>
          <p:cNvSpPr/>
          <p:nvPr/>
        </p:nvSpPr>
        <p:spPr>
          <a:xfrm>
            <a:off x="6115896" y="1080909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Signo de multiplicación 13">
            <a:extLst>
              <a:ext uri="{FF2B5EF4-FFF2-40B4-BE49-F238E27FC236}">
                <a16:creationId xmlns:a16="http://schemas.microsoft.com/office/drawing/2014/main" id="{E929D3BA-F23C-4063-BC10-1B8B6BF3E5D4}"/>
              </a:ext>
            </a:extLst>
          </p:cNvPr>
          <p:cNvSpPr/>
          <p:nvPr/>
        </p:nvSpPr>
        <p:spPr>
          <a:xfrm>
            <a:off x="7630697" y="328813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Signo de multiplicación 14">
            <a:extLst>
              <a:ext uri="{FF2B5EF4-FFF2-40B4-BE49-F238E27FC236}">
                <a16:creationId xmlns:a16="http://schemas.microsoft.com/office/drawing/2014/main" id="{C5826A8A-9B02-4F53-97FE-09B0C9F936DF}"/>
              </a:ext>
            </a:extLst>
          </p:cNvPr>
          <p:cNvSpPr/>
          <p:nvPr/>
        </p:nvSpPr>
        <p:spPr>
          <a:xfrm>
            <a:off x="5278759" y="1831050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Signo de multiplicación 15">
            <a:extLst>
              <a:ext uri="{FF2B5EF4-FFF2-40B4-BE49-F238E27FC236}">
                <a16:creationId xmlns:a16="http://schemas.microsoft.com/office/drawing/2014/main" id="{2D727D52-BBFF-402A-B5DA-779F395E9DDC}"/>
              </a:ext>
            </a:extLst>
          </p:cNvPr>
          <p:cNvSpPr/>
          <p:nvPr/>
        </p:nvSpPr>
        <p:spPr>
          <a:xfrm>
            <a:off x="9975759" y="340399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Signo de multiplicación 16">
            <a:extLst>
              <a:ext uri="{FF2B5EF4-FFF2-40B4-BE49-F238E27FC236}">
                <a16:creationId xmlns:a16="http://schemas.microsoft.com/office/drawing/2014/main" id="{612AFACF-A95B-4A0E-B578-C0B9E02A9D1C}"/>
              </a:ext>
            </a:extLst>
          </p:cNvPr>
          <p:cNvSpPr/>
          <p:nvPr/>
        </p:nvSpPr>
        <p:spPr>
          <a:xfrm>
            <a:off x="9982635" y="1835353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Signo de multiplicación 17">
            <a:extLst>
              <a:ext uri="{FF2B5EF4-FFF2-40B4-BE49-F238E27FC236}">
                <a16:creationId xmlns:a16="http://schemas.microsoft.com/office/drawing/2014/main" id="{07463D9C-4436-4293-8220-B9B6FE7AE990}"/>
              </a:ext>
            </a:extLst>
          </p:cNvPr>
          <p:cNvSpPr/>
          <p:nvPr/>
        </p:nvSpPr>
        <p:spPr>
          <a:xfrm>
            <a:off x="8862340" y="1836654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Signo de multiplicación 18">
            <a:extLst>
              <a:ext uri="{FF2B5EF4-FFF2-40B4-BE49-F238E27FC236}">
                <a16:creationId xmlns:a16="http://schemas.microsoft.com/office/drawing/2014/main" id="{E37CEBA9-5D80-4EDB-9F16-84F663449106}"/>
              </a:ext>
            </a:extLst>
          </p:cNvPr>
          <p:cNvSpPr/>
          <p:nvPr/>
        </p:nvSpPr>
        <p:spPr>
          <a:xfrm>
            <a:off x="8805788" y="297838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Signo de multiplicación 19">
            <a:extLst>
              <a:ext uri="{FF2B5EF4-FFF2-40B4-BE49-F238E27FC236}">
                <a16:creationId xmlns:a16="http://schemas.microsoft.com/office/drawing/2014/main" id="{8274C458-2988-4823-8210-2D6DDE34D9F2}"/>
              </a:ext>
            </a:extLst>
          </p:cNvPr>
          <p:cNvSpPr/>
          <p:nvPr/>
        </p:nvSpPr>
        <p:spPr>
          <a:xfrm>
            <a:off x="5221381" y="328474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Signo de multiplicación 20">
            <a:extLst>
              <a:ext uri="{FF2B5EF4-FFF2-40B4-BE49-F238E27FC236}">
                <a16:creationId xmlns:a16="http://schemas.microsoft.com/office/drawing/2014/main" id="{8A1025BB-3707-4E07-B075-A52C56CEBC1D}"/>
              </a:ext>
            </a:extLst>
          </p:cNvPr>
          <p:cNvSpPr/>
          <p:nvPr/>
        </p:nvSpPr>
        <p:spPr>
          <a:xfrm>
            <a:off x="4143586" y="1815309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Signo de multiplicación 21">
            <a:extLst>
              <a:ext uri="{FF2B5EF4-FFF2-40B4-BE49-F238E27FC236}">
                <a16:creationId xmlns:a16="http://schemas.microsoft.com/office/drawing/2014/main" id="{08078036-8864-4010-B4E5-65E2009E701B}"/>
              </a:ext>
            </a:extLst>
          </p:cNvPr>
          <p:cNvSpPr/>
          <p:nvPr/>
        </p:nvSpPr>
        <p:spPr>
          <a:xfrm>
            <a:off x="6813022" y="1080909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6F9C2702-8432-46C1-A5C4-7BFFF7E295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399680"/>
              </p:ext>
            </p:extLst>
          </p:nvPr>
        </p:nvGraphicFramePr>
        <p:xfrm>
          <a:off x="1019652" y="5067255"/>
          <a:ext cx="6294809" cy="1157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707">
                  <a:extLst>
                    <a:ext uri="{9D8B030D-6E8A-4147-A177-3AD203B41FA5}">
                      <a16:colId xmlns:a16="http://schemas.microsoft.com/office/drawing/2014/main" val="2937388642"/>
                    </a:ext>
                  </a:extLst>
                </a:gridCol>
                <a:gridCol w="1284117">
                  <a:extLst>
                    <a:ext uri="{9D8B030D-6E8A-4147-A177-3AD203B41FA5}">
                      <a16:colId xmlns:a16="http://schemas.microsoft.com/office/drawing/2014/main" val="1098265185"/>
                    </a:ext>
                  </a:extLst>
                </a:gridCol>
                <a:gridCol w="1238645">
                  <a:extLst>
                    <a:ext uri="{9D8B030D-6E8A-4147-A177-3AD203B41FA5}">
                      <a16:colId xmlns:a16="http://schemas.microsoft.com/office/drawing/2014/main" val="3913071574"/>
                    </a:ext>
                  </a:extLst>
                </a:gridCol>
                <a:gridCol w="1232452">
                  <a:extLst>
                    <a:ext uri="{9D8B030D-6E8A-4147-A177-3AD203B41FA5}">
                      <a16:colId xmlns:a16="http://schemas.microsoft.com/office/drawing/2014/main" val="684994479"/>
                    </a:ext>
                  </a:extLst>
                </a:gridCol>
                <a:gridCol w="1248888">
                  <a:extLst>
                    <a:ext uri="{9D8B030D-6E8A-4147-A177-3AD203B41FA5}">
                      <a16:colId xmlns:a16="http://schemas.microsoft.com/office/drawing/2014/main" val="3563258798"/>
                    </a:ext>
                  </a:extLst>
                </a:gridCol>
              </a:tblGrid>
              <a:tr h="1157144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044286"/>
                  </a:ext>
                </a:extLst>
              </a:tr>
            </a:tbl>
          </a:graphicData>
        </a:graphic>
      </p:graphicFrame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9AC6FF66-048D-47F8-98AD-E7E8F8EA5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195763"/>
              </p:ext>
            </p:extLst>
          </p:nvPr>
        </p:nvGraphicFramePr>
        <p:xfrm>
          <a:off x="1019652" y="2979241"/>
          <a:ext cx="5096244" cy="1157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6260">
                  <a:extLst>
                    <a:ext uri="{9D8B030D-6E8A-4147-A177-3AD203B41FA5}">
                      <a16:colId xmlns:a16="http://schemas.microsoft.com/office/drawing/2014/main" val="2937388642"/>
                    </a:ext>
                  </a:extLst>
                </a:gridCol>
                <a:gridCol w="1258956">
                  <a:extLst>
                    <a:ext uri="{9D8B030D-6E8A-4147-A177-3AD203B41FA5}">
                      <a16:colId xmlns:a16="http://schemas.microsoft.com/office/drawing/2014/main" val="1098265185"/>
                    </a:ext>
                  </a:extLst>
                </a:gridCol>
                <a:gridCol w="1359216">
                  <a:extLst>
                    <a:ext uri="{9D8B030D-6E8A-4147-A177-3AD203B41FA5}">
                      <a16:colId xmlns:a16="http://schemas.microsoft.com/office/drawing/2014/main" val="3913071574"/>
                    </a:ext>
                  </a:extLst>
                </a:gridCol>
                <a:gridCol w="1191812">
                  <a:extLst>
                    <a:ext uri="{9D8B030D-6E8A-4147-A177-3AD203B41FA5}">
                      <a16:colId xmlns:a16="http://schemas.microsoft.com/office/drawing/2014/main" val="819346636"/>
                    </a:ext>
                  </a:extLst>
                </a:gridCol>
              </a:tblGrid>
              <a:tr h="1157145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044286"/>
                  </a:ext>
                </a:extLst>
              </a:tr>
            </a:tbl>
          </a:graphicData>
        </a:graphic>
      </p:graphicFrame>
      <p:sp>
        <p:nvSpPr>
          <p:cNvPr id="30" name="Signo de multiplicación 29">
            <a:extLst>
              <a:ext uri="{FF2B5EF4-FFF2-40B4-BE49-F238E27FC236}">
                <a16:creationId xmlns:a16="http://schemas.microsoft.com/office/drawing/2014/main" id="{A2217256-7F1D-425D-8DAD-3043CC71120F}"/>
              </a:ext>
            </a:extLst>
          </p:cNvPr>
          <p:cNvSpPr/>
          <p:nvPr/>
        </p:nvSpPr>
        <p:spPr>
          <a:xfrm>
            <a:off x="588663" y="3424859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Signo de multiplicación 30">
            <a:extLst>
              <a:ext uri="{FF2B5EF4-FFF2-40B4-BE49-F238E27FC236}">
                <a16:creationId xmlns:a16="http://schemas.microsoft.com/office/drawing/2014/main" id="{F419ABAE-9DCE-4F85-838D-FF3E210D7921}"/>
              </a:ext>
            </a:extLst>
          </p:cNvPr>
          <p:cNvSpPr/>
          <p:nvPr/>
        </p:nvSpPr>
        <p:spPr>
          <a:xfrm>
            <a:off x="5404251" y="4209826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2" name="Signo de multiplicación 31">
            <a:extLst>
              <a:ext uri="{FF2B5EF4-FFF2-40B4-BE49-F238E27FC236}">
                <a16:creationId xmlns:a16="http://schemas.microsoft.com/office/drawing/2014/main" id="{406AC039-04DA-447A-BDAA-630614CD9EE2}"/>
              </a:ext>
            </a:extLst>
          </p:cNvPr>
          <p:cNvSpPr/>
          <p:nvPr/>
        </p:nvSpPr>
        <p:spPr>
          <a:xfrm>
            <a:off x="4042365" y="4211397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Signo de multiplicación 32">
            <a:extLst>
              <a:ext uri="{FF2B5EF4-FFF2-40B4-BE49-F238E27FC236}">
                <a16:creationId xmlns:a16="http://schemas.microsoft.com/office/drawing/2014/main" id="{524F9F8B-49EC-46C1-B19A-E4EEFE7470B7}"/>
              </a:ext>
            </a:extLst>
          </p:cNvPr>
          <p:cNvSpPr/>
          <p:nvPr/>
        </p:nvSpPr>
        <p:spPr>
          <a:xfrm>
            <a:off x="2744529" y="4226540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4" name="Signo de multiplicación 33">
            <a:extLst>
              <a:ext uri="{FF2B5EF4-FFF2-40B4-BE49-F238E27FC236}">
                <a16:creationId xmlns:a16="http://schemas.microsoft.com/office/drawing/2014/main" id="{B63053D3-FEEF-461C-A9D6-1F98784F0B26}"/>
              </a:ext>
            </a:extLst>
          </p:cNvPr>
          <p:cNvSpPr/>
          <p:nvPr/>
        </p:nvSpPr>
        <p:spPr>
          <a:xfrm>
            <a:off x="5403449" y="2572654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Signo de multiplicación 34">
            <a:extLst>
              <a:ext uri="{FF2B5EF4-FFF2-40B4-BE49-F238E27FC236}">
                <a16:creationId xmlns:a16="http://schemas.microsoft.com/office/drawing/2014/main" id="{2AE71A5D-E641-424B-B5B6-1F4D2AFB1AA4}"/>
              </a:ext>
            </a:extLst>
          </p:cNvPr>
          <p:cNvSpPr/>
          <p:nvPr/>
        </p:nvSpPr>
        <p:spPr>
          <a:xfrm>
            <a:off x="3998340" y="2590351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Signo de multiplicación 35">
            <a:extLst>
              <a:ext uri="{FF2B5EF4-FFF2-40B4-BE49-F238E27FC236}">
                <a16:creationId xmlns:a16="http://schemas.microsoft.com/office/drawing/2014/main" id="{55514BA2-961A-4BF4-9523-9C8941135212}"/>
              </a:ext>
            </a:extLst>
          </p:cNvPr>
          <p:cNvSpPr/>
          <p:nvPr/>
        </p:nvSpPr>
        <p:spPr>
          <a:xfrm>
            <a:off x="2758460" y="2590351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Signo de multiplicación 36">
            <a:extLst>
              <a:ext uri="{FF2B5EF4-FFF2-40B4-BE49-F238E27FC236}">
                <a16:creationId xmlns:a16="http://schemas.microsoft.com/office/drawing/2014/main" id="{7B179ABF-0762-43D3-8428-FC8734A15735}"/>
              </a:ext>
            </a:extLst>
          </p:cNvPr>
          <p:cNvSpPr/>
          <p:nvPr/>
        </p:nvSpPr>
        <p:spPr>
          <a:xfrm>
            <a:off x="1479625" y="2590351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Signo de multiplicación 37">
            <a:extLst>
              <a:ext uri="{FF2B5EF4-FFF2-40B4-BE49-F238E27FC236}">
                <a16:creationId xmlns:a16="http://schemas.microsoft.com/office/drawing/2014/main" id="{1520895A-1171-41AC-9E2D-AF35E1DCD6C9}"/>
              </a:ext>
            </a:extLst>
          </p:cNvPr>
          <p:cNvSpPr/>
          <p:nvPr/>
        </p:nvSpPr>
        <p:spPr>
          <a:xfrm>
            <a:off x="6240586" y="3424859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9" name="Signo de multiplicación 38">
            <a:extLst>
              <a:ext uri="{FF2B5EF4-FFF2-40B4-BE49-F238E27FC236}">
                <a16:creationId xmlns:a16="http://schemas.microsoft.com/office/drawing/2014/main" id="{ACBA9C73-522B-4ADB-820B-C724831D53D7}"/>
              </a:ext>
            </a:extLst>
          </p:cNvPr>
          <p:cNvSpPr/>
          <p:nvPr/>
        </p:nvSpPr>
        <p:spPr>
          <a:xfrm>
            <a:off x="1592577" y="6285979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Signo de multiplicación 39">
            <a:extLst>
              <a:ext uri="{FF2B5EF4-FFF2-40B4-BE49-F238E27FC236}">
                <a16:creationId xmlns:a16="http://schemas.microsoft.com/office/drawing/2014/main" id="{5BDCEDF8-143D-4E24-8D4B-B2829D918B00}"/>
              </a:ext>
            </a:extLst>
          </p:cNvPr>
          <p:cNvSpPr/>
          <p:nvPr/>
        </p:nvSpPr>
        <p:spPr>
          <a:xfrm>
            <a:off x="677714" y="5540574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Signo de multiplicación 40">
            <a:extLst>
              <a:ext uri="{FF2B5EF4-FFF2-40B4-BE49-F238E27FC236}">
                <a16:creationId xmlns:a16="http://schemas.microsoft.com/office/drawing/2014/main" id="{215EF534-F3CD-4723-8842-18AC72BF8E89}"/>
              </a:ext>
            </a:extLst>
          </p:cNvPr>
          <p:cNvSpPr/>
          <p:nvPr/>
        </p:nvSpPr>
        <p:spPr>
          <a:xfrm>
            <a:off x="7381316" y="5490000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Signo de multiplicación 41">
            <a:extLst>
              <a:ext uri="{FF2B5EF4-FFF2-40B4-BE49-F238E27FC236}">
                <a16:creationId xmlns:a16="http://schemas.microsoft.com/office/drawing/2014/main" id="{B99AB9C6-14B8-457E-AD99-BD73D35F0271}"/>
              </a:ext>
            </a:extLst>
          </p:cNvPr>
          <p:cNvSpPr/>
          <p:nvPr/>
        </p:nvSpPr>
        <p:spPr>
          <a:xfrm>
            <a:off x="6541146" y="4724811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3" name="Signo de multiplicación 42">
            <a:extLst>
              <a:ext uri="{FF2B5EF4-FFF2-40B4-BE49-F238E27FC236}">
                <a16:creationId xmlns:a16="http://schemas.microsoft.com/office/drawing/2014/main" id="{C259B642-98FD-4ED7-86B2-73BDF2390CC7}"/>
              </a:ext>
            </a:extLst>
          </p:cNvPr>
          <p:cNvSpPr/>
          <p:nvPr/>
        </p:nvSpPr>
        <p:spPr>
          <a:xfrm>
            <a:off x="5410877" y="4743701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Signo de multiplicación 43">
            <a:extLst>
              <a:ext uri="{FF2B5EF4-FFF2-40B4-BE49-F238E27FC236}">
                <a16:creationId xmlns:a16="http://schemas.microsoft.com/office/drawing/2014/main" id="{351C4C09-EEDC-43A7-BF90-D10B0B33E1B4}"/>
              </a:ext>
            </a:extLst>
          </p:cNvPr>
          <p:cNvSpPr/>
          <p:nvPr/>
        </p:nvSpPr>
        <p:spPr>
          <a:xfrm>
            <a:off x="4037694" y="4737904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Signo de multiplicación 44">
            <a:extLst>
              <a:ext uri="{FF2B5EF4-FFF2-40B4-BE49-F238E27FC236}">
                <a16:creationId xmlns:a16="http://schemas.microsoft.com/office/drawing/2014/main" id="{614DB73D-BB7B-465C-A7B9-653AD0EFC902}"/>
              </a:ext>
            </a:extLst>
          </p:cNvPr>
          <p:cNvSpPr/>
          <p:nvPr/>
        </p:nvSpPr>
        <p:spPr>
          <a:xfrm>
            <a:off x="2850143" y="4694021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Signo de multiplicación 45">
            <a:extLst>
              <a:ext uri="{FF2B5EF4-FFF2-40B4-BE49-F238E27FC236}">
                <a16:creationId xmlns:a16="http://schemas.microsoft.com/office/drawing/2014/main" id="{316F8C11-A65E-4840-B445-962BA7C57F08}"/>
              </a:ext>
            </a:extLst>
          </p:cNvPr>
          <p:cNvSpPr/>
          <p:nvPr/>
        </p:nvSpPr>
        <p:spPr>
          <a:xfrm>
            <a:off x="1535044" y="4755601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Signo de multiplicación 46">
            <a:extLst>
              <a:ext uri="{FF2B5EF4-FFF2-40B4-BE49-F238E27FC236}">
                <a16:creationId xmlns:a16="http://schemas.microsoft.com/office/drawing/2014/main" id="{3B00D198-D668-4416-8A0D-7E996F3882AF}"/>
              </a:ext>
            </a:extLst>
          </p:cNvPr>
          <p:cNvSpPr/>
          <p:nvPr/>
        </p:nvSpPr>
        <p:spPr>
          <a:xfrm>
            <a:off x="6541146" y="6285979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Signo de multiplicación 47">
            <a:extLst>
              <a:ext uri="{FF2B5EF4-FFF2-40B4-BE49-F238E27FC236}">
                <a16:creationId xmlns:a16="http://schemas.microsoft.com/office/drawing/2014/main" id="{C1B3A16B-FEDE-43BF-931E-7386958B33BB}"/>
              </a:ext>
            </a:extLst>
          </p:cNvPr>
          <p:cNvSpPr/>
          <p:nvPr/>
        </p:nvSpPr>
        <p:spPr>
          <a:xfrm>
            <a:off x="5410877" y="6285979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Signo de multiplicación 48">
            <a:extLst>
              <a:ext uri="{FF2B5EF4-FFF2-40B4-BE49-F238E27FC236}">
                <a16:creationId xmlns:a16="http://schemas.microsoft.com/office/drawing/2014/main" id="{827179BA-1AF1-4394-A355-22B6052AB950}"/>
              </a:ext>
            </a:extLst>
          </p:cNvPr>
          <p:cNvSpPr/>
          <p:nvPr/>
        </p:nvSpPr>
        <p:spPr>
          <a:xfrm>
            <a:off x="4044719" y="6287228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0" name="Signo de multiplicación 49">
            <a:extLst>
              <a:ext uri="{FF2B5EF4-FFF2-40B4-BE49-F238E27FC236}">
                <a16:creationId xmlns:a16="http://schemas.microsoft.com/office/drawing/2014/main" id="{EC6CB300-99EF-4EAD-92D2-8721313B68F8}"/>
              </a:ext>
            </a:extLst>
          </p:cNvPr>
          <p:cNvSpPr/>
          <p:nvPr/>
        </p:nvSpPr>
        <p:spPr>
          <a:xfrm>
            <a:off x="2869495" y="6285979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1" name="Signo de multiplicación 50">
            <a:extLst>
              <a:ext uri="{FF2B5EF4-FFF2-40B4-BE49-F238E27FC236}">
                <a16:creationId xmlns:a16="http://schemas.microsoft.com/office/drawing/2014/main" id="{3053F8D1-DB41-4676-B210-23DBA18E72B2}"/>
              </a:ext>
            </a:extLst>
          </p:cNvPr>
          <p:cNvSpPr/>
          <p:nvPr/>
        </p:nvSpPr>
        <p:spPr>
          <a:xfrm>
            <a:off x="2307624" y="1080909"/>
            <a:ext cx="249381" cy="3116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3240BB43-C3ED-4D17-BBEE-4306B1B8B8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25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76"/>
    </mc:Choice>
    <mc:Fallback xmlns="">
      <p:transition spd="slow" advTm="94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E17523-CD73-4C5A-BA63-721B8A0DA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Tabla 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64E7BBB1-72E8-4C91-8AF9-BBA8731EE7C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56212138"/>
              </p:ext>
            </p:extLst>
          </p:nvPr>
        </p:nvGraphicFramePr>
        <p:xfrm>
          <a:off x="930965" y="2716696"/>
          <a:ext cx="8451575" cy="186808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61120">
                  <a:extLst>
                    <a:ext uri="{9D8B030D-6E8A-4147-A177-3AD203B41FA5}">
                      <a16:colId xmlns:a16="http://schemas.microsoft.com/office/drawing/2014/main" val="876643497"/>
                    </a:ext>
                  </a:extLst>
                </a:gridCol>
                <a:gridCol w="1156071">
                  <a:extLst>
                    <a:ext uri="{9D8B030D-6E8A-4147-A177-3AD203B41FA5}">
                      <a16:colId xmlns:a16="http://schemas.microsoft.com/office/drawing/2014/main" val="2415501490"/>
                    </a:ext>
                  </a:extLst>
                </a:gridCol>
                <a:gridCol w="1408596">
                  <a:extLst>
                    <a:ext uri="{9D8B030D-6E8A-4147-A177-3AD203B41FA5}">
                      <a16:colId xmlns:a16="http://schemas.microsoft.com/office/drawing/2014/main" val="176846035"/>
                    </a:ext>
                  </a:extLst>
                </a:gridCol>
                <a:gridCol w="1408596">
                  <a:extLst>
                    <a:ext uri="{9D8B030D-6E8A-4147-A177-3AD203B41FA5}">
                      <a16:colId xmlns:a16="http://schemas.microsoft.com/office/drawing/2014/main" val="2362772104"/>
                    </a:ext>
                  </a:extLst>
                </a:gridCol>
                <a:gridCol w="1408596">
                  <a:extLst>
                    <a:ext uri="{9D8B030D-6E8A-4147-A177-3AD203B41FA5}">
                      <a16:colId xmlns:a16="http://schemas.microsoft.com/office/drawing/2014/main" val="3644036960"/>
                    </a:ext>
                  </a:extLst>
                </a:gridCol>
                <a:gridCol w="1408596">
                  <a:extLst>
                    <a:ext uri="{9D8B030D-6E8A-4147-A177-3AD203B41FA5}">
                      <a16:colId xmlns:a16="http://schemas.microsoft.com/office/drawing/2014/main" val="1840549277"/>
                    </a:ext>
                  </a:extLst>
                </a:gridCol>
              </a:tblGrid>
              <a:tr h="93404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Cantidad de Mesa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8308010"/>
                  </a:ext>
                </a:extLst>
              </a:tr>
              <a:tr h="93404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Cantidad de amigos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2585792"/>
                  </a:ext>
                </a:extLst>
              </a:tr>
            </a:tbl>
          </a:graphicData>
        </a:graphic>
      </p:graphicFrame>
      <p:sp>
        <p:nvSpPr>
          <p:cNvPr id="7" name="Cerrar llave 6">
            <a:extLst>
              <a:ext uri="{FF2B5EF4-FFF2-40B4-BE49-F238E27FC236}">
                <a16:creationId xmlns:a16="http://schemas.microsoft.com/office/drawing/2014/main" id="{BDB15621-9D0A-455A-963B-4D3B72DBED70}"/>
              </a:ext>
            </a:extLst>
          </p:cNvPr>
          <p:cNvSpPr/>
          <p:nvPr/>
        </p:nvSpPr>
        <p:spPr>
          <a:xfrm rot="5400000">
            <a:off x="3184467" y="3997741"/>
            <a:ext cx="543809" cy="171789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9C7EE2D8-4872-4F1B-9586-5C24A2B0ADD4}"/>
              </a:ext>
            </a:extLst>
          </p:cNvPr>
          <p:cNvSpPr/>
          <p:nvPr/>
        </p:nvSpPr>
        <p:spPr>
          <a:xfrm rot="5400000">
            <a:off x="6642572" y="3997741"/>
            <a:ext cx="543809" cy="171789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errar llave 8">
            <a:extLst>
              <a:ext uri="{FF2B5EF4-FFF2-40B4-BE49-F238E27FC236}">
                <a16:creationId xmlns:a16="http://schemas.microsoft.com/office/drawing/2014/main" id="{793325AB-6857-44E8-8841-2D4EB51B4753}"/>
              </a:ext>
            </a:extLst>
          </p:cNvPr>
          <p:cNvSpPr/>
          <p:nvPr/>
        </p:nvSpPr>
        <p:spPr>
          <a:xfrm rot="5400000">
            <a:off x="4924681" y="3997741"/>
            <a:ext cx="543809" cy="171789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errar llave 9">
            <a:extLst>
              <a:ext uri="{FF2B5EF4-FFF2-40B4-BE49-F238E27FC236}">
                <a16:creationId xmlns:a16="http://schemas.microsoft.com/office/drawing/2014/main" id="{5CBC06F3-E71B-4B3D-8E11-F22BB3435B5D}"/>
              </a:ext>
            </a:extLst>
          </p:cNvPr>
          <p:cNvSpPr/>
          <p:nvPr/>
        </p:nvSpPr>
        <p:spPr>
          <a:xfrm rot="5400000">
            <a:off x="8306076" y="4052128"/>
            <a:ext cx="543809" cy="160911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D121F5C8-6161-4AF5-AFD3-30FBC6C4AD94}"/>
                  </a:ext>
                </a:extLst>
              </p:cNvPr>
              <p:cNvSpPr txBox="1"/>
              <p:nvPr/>
            </p:nvSpPr>
            <p:spPr>
              <a:xfrm>
                <a:off x="3088623" y="5303015"/>
                <a:ext cx="7354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sz="20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s-ES" sz="2000" b="1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D121F5C8-6161-4AF5-AFD3-30FBC6C4A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623" y="5303015"/>
                <a:ext cx="735496" cy="307777"/>
              </a:xfrm>
              <a:prstGeom prst="rect">
                <a:avLst/>
              </a:prstGeom>
              <a:blipFill>
                <a:blip r:embed="rId5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BA308A2C-21B0-4F1F-B876-B5FCC7A61EF9}"/>
                  </a:ext>
                </a:extLst>
              </p:cNvPr>
              <p:cNvSpPr txBox="1"/>
              <p:nvPr/>
            </p:nvSpPr>
            <p:spPr>
              <a:xfrm>
                <a:off x="8210232" y="5295541"/>
                <a:ext cx="7354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sz="20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s-ES" sz="2000" b="1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BA308A2C-21B0-4F1F-B876-B5FCC7A61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232" y="5295541"/>
                <a:ext cx="735496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F2403D16-DCDA-43BC-A035-7503C634330D}"/>
                  </a:ext>
                </a:extLst>
              </p:cNvPr>
              <p:cNvSpPr txBox="1"/>
              <p:nvPr/>
            </p:nvSpPr>
            <p:spPr>
              <a:xfrm>
                <a:off x="6546728" y="5301526"/>
                <a:ext cx="7354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sz="20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s-ES" sz="2000" b="1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F2403D16-DCDA-43BC-A035-7503C6343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728" y="5301526"/>
                <a:ext cx="735496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69420F07-74C3-4F3C-98D3-D1A281212D38}"/>
                  </a:ext>
                </a:extLst>
              </p:cNvPr>
              <p:cNvSpPr txBox="1"/>
              <p:nvPr/>
            </p:nvSpPr>
            <p:spPr>
              <a:xfrm>
                <a:off x="4789004" y="5313275"/>
                <a:ext cx="7354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sz="20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s-ES" sz="2000" b="1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69420F07-74C3-4F3C-98D3-D1A281212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004" y="5313275"/>
                <a:ext cx="735496" cy="307777"/>
              </a:xfrm>
              <a:prstGeom prst="rect">
                <a:avLst/>
              </a:prstGeom>
              <a:blipFill>
                <a:blip r:embed="rId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D37D09-D8BD-48B0-A781-5144820B1C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253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62"/>
    </mc:Choice>
    <mc:Fallback xmlns="">
      <p:transition spd="slow" advTm="27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DC5498-52A1-4FB5-804F-270C2D81D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Regla General de Formación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A27EDA-54A3-4445-BAF0-1587902DA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Datos:</a:t>
            </a:r>
          </a:p>
          <a:p>
            <a:endParaRPr lang="es-ES" dirty="0"/>
          </a:p>
          <a:p>
            <a:pPr algn="ctr"/>
            <a:r>
              <a:rPr lang="es-ES" dirty="0"/>
              <a:t>4 , 6 , 8 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r>
              <a:rPr lang="es-ES" dirty="0"/>
              <a:t>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algn="ctr"/>
            <a:r>
              <a:rPr lang="es-ES" dirty="0"/>
              <a:t>  </a:t>
            </a:r>
            <a:endParaRPr lang="es-ES" b="1" dirty="0"/>
          </a:p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DE4F05-1C1F-4D49-90C6-FCA6AE577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sz="1200" dirty="0"/>
          </a:p>
          <a:p>
            <a:r>
              <a:rPr lang="es-ES" sz="8000" b="1" dirty="0" err="1"/>
              <a:t>an+b</a:t>
            </a:r>
            <a:r>
              <a:rPr lang="es-ES" sz="80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DE3B050F-1903-4061-8998-39118EBB4CC1}"/>
                  </a:ext>
                </a:extLst>
              </p:cNvPr>
              <p:cNvSpPr/>
              <p:nvPr/>
            </p:nvSpPr>
            <p:spPr>
              <a:xfrm>
                <a:off x="7696341" y="834701"/>
                <a:ext cx="5606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DE3B050F-1903-4061-8998-39118EBB4C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341" y="834701"/>
                <a:ext cx="56060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67A6417C-51F6-4A91-80BF-5811051B7129}"/>
                  </a:ext>
                </a:extLst>
              </p:cNvPr>
              <p:cNvSpPr/>
              <p:nvPr/>
            </p:nvSpPr>
            <p:spPr>
              <a:xfrm>
                <a:off x="9009634" y="819626"/>
                <a:ext cx="5677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67A6417C-51F6-4A91-80BF-5811051B71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9634" y="819626"/>
                <a:ext cx="567720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7F58DA26-FF70-4549-A0D7-6A74EF1B7C9B}"/>
                  </a:ext>
                </a:extLst>
              </p:cNvPr>
              <p:cNvSpPr/>
              <p:nvPr/>
            </p:nvSpPr>
            <p:spPr>
              <a:xfrm>
                <a:off x="8342884" y="819627"/>
                <a:ext cx="5677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7F58DA26-FF70-4549-A0D7-6A74EF1B7C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884" y="819627"/>
                <a:ext cx="567720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6" descr="Recursos [B.D]: Llaves PNG">
            <a:extLst>
              <a:ext uri="{FF2B5EF4-FFF2-40B4-BE49-F238E27FC236}">
                <a16:creationId xmlns:a16="http://schemas.microsoft.com/office/drawing/2014/main" id="{591FCCEC-5181-437E-B8CA-DCA90363A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4" t="9224" r="38178" b="9652"/>
          <a:stretch/>
        </p:blipFill>
        <p:spPr bwMode="auto">
          <a:xfrm rot="16200000">
            <a:off x="8086364" y="1562953"/>
            <a:ext cx="279425" cy="70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cursos [B.D]: Llaves PNG">
            <a:extLst>
              <a:ext uri="{FF2B5EF4-FFF2-40B4-BE49-F238E27FC236}">
                <a16:creationId xmlns:a16="http://schemas.microsoft.com/office/drawing/2014/main" id="{433AAF40-AE92-401F-90C8-260A89A80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4" t="9224" r="38178" b="9652"/>
          <a:stretch/>
        </p:blipFill>
        <p:spPr bwMode="auto">
          <a:xfrm rot="16200000">
            <a:off x="8920541" y="1552265"/>
            <a:ext cx="279425" cy="70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56B67A36-49C6-4421-80BB-53680334B534}"/>
                  </a:ext>
                </a:extLst>
              </p:cNvPr>
              <p:cNvSpPr/>
              <p:nvPr/>
            </p:nvSpPr>
            <p:spPr>
              <a:xfrm>
                <a:off x="7976090" y="2046847"/>
                <a:ext cx="5485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1" i="1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s-ES" b="1" dirty="0"/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56B67A36-49C6-4421-80BB-53680334B5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090" y="2046847"/>
                <a:ext cx="54854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41F886AF-7C12-4303-B6D2-6B735F012B2C}"/>
                  </a:ext>
                </a:extLst>
              </p:cNvPr>
              <p:cNvSpPr/>
              <p:nvPr/>
            </p:nvSpPr>
            <p:spPr>
              <a:xfrm>
                <a:off x="8736018" y="2046847"/>
                <a:ext cx="5485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1" i="1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s-ES" b="1" dirty="0"/>
              </a:p>
            </p:txBody>
          </p:sp>
        </mc:Choice>
        <mc:Fallback xmlns="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41F886AF-7C12-4303-B6D2-6B735F012B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6018" y="2046847"/>
                <a:ext cx="54854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uadroTexto 13">
            <a:extLst>
              <a:ext uri="{FF2B5EF4-FFF2-40B4-BE49-F238E27FC236}">
                <a16:creationId xmlns:a16="http://schemas.microsoft.com/office/drawing/2014/main" id="{B64D0B44-6E02-4676-B023-5C1A25BE4330}"/>
              </a:ext>
            </a:extLst>
          </p:cNvPr>
          <p:cNvSpPr txBox="1"/>
          <p:nvPr/>
        </p:nvSpPr>
        <p:spPr>
          <a:xfrm>
            <a:off x="6996325" y="2918001"/>
            <a:ext cx="305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2(1)+b=4     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6946627-32A2-4A43-B8B3-C4642CF17A41}"/>
              </a:ext>
            </a:extLst>
          </p:cNvPr>
          <p:cNvSpPr txBox="1"/>
          <p:nvPr/>
        </p:nvSpPr>
        <p:spPr>
          <a:xfrm>
            <a:off x="7531941" y="3650655"/>
            <a:ext cx="305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b=4-2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6B727D2-028D-4FC0-AE37-DD047311966A}"/>
              </a:ext>
            </a:extLst>
          </p:cNvPr>
          <p:cNvSpPr txBox="1"/>
          <p:nvPr/>
        </p:nvSpPr>
        <p:spPr>
          <a:xfrm>
            <a:off x="7207705" y="3336037"/>
            <a:ext cx="305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2+b=4               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AF1ADB6-7681-48EC-9E79-48DD7AAE154E}"/>
              </a:ext>
            </a:extLst>
          </p:cNvPr>
          <p:cNvSpPr txBox="1"/>
          <p:nvPr/>
        </p:nvSpPr>
        <p:spPr>
          <a:xfrm>
            <a:off x="7382292" y="3939481"/>
            <a:ext cx="305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b=2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9A8E625-279E-492F-A30C-45AA1D962618}"/>
              </a:ext>
            </a:extLst>
          </p:cNvPr>
          <p:cNvSpPr txBox="1"/>
          <p:nvPr/>
        </p:nvSpPr>
        <p:spPr>
          <a:xfrm>
            <a:off x="7382291" y="5073945"/>
            <a:ext cx="305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2n+2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D3DB841-8CAB-46D3-9B9A-8C9E019A57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46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78"/>
    </mc:Choice>
    <mc:Fallback xmlns="">
      <p:transition spd="slow" advTm="73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4" grpId="0" build="p"/>
      <p:bldP spid="8" grpId="0"/>
      <p:bldP spid="9" grpId="0"/>
      <p:bldP spid="12" grpId="0"/>
      <p:bldP spid="13" grpId="0"/>
      <p:bldP spid="16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136872-CBFA-47C7-BD9F-F2789161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Conclusión </a:t>
            </a:r>
          </a:p>
        </p:txBody>
      </p:sp>
      <p:pic>
        <p:nvPicPr>
          <p:cNvPr id="9218" name="Picture 2" descr="The simpson: Conclusión">
            <a:extLst>
              <a:ext uri="{FF2B5EF4-FFF2-40B4-BE49-F238E27FC236}">
                <a16:creationId xmlns:a16="http://schemas.microsoft.com/office/drawing/2014/main" id="{C570D48D-1FAF-4B36-B88C-A3779538BC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47" y="1860333"/>
            <a:ext cx="3761587" cy="441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D5AB36-83C1-4158-9394-125194BC1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2"/>
    </mc:Choice>
    <mc:Fallback xmlns="">
      <p:transition spd="slow" advTm="7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5C522D-F0A9-4500-AF8C-ED208B83C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Regularidades……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21931E-5057-49A0-AFB2-82411EFCFA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/>
              <a:t>Constante de sucesión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/>
              <a:t>Regla o Patrón de Formación </a:t>
            </a:r>
          </a:p>
          <a:p>
            <a:endParaRPr lang="es-E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>
                <a:latin typeface="Cambria Math" panose="02040503050406030204" pitchFamily="18" charset="0"/>
                <a:ea typeface="Cambria Math" panose="02040503050406030204" pitchFamily="18" charset="0"/>
              </a:rPr>
              <a:t>Representación de los elementos o serie de sucesión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E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5D713489-C265-47A4-BC54-94972E3C1F3C}"/>
                  </a:ext>
                </a:extLst>
              </p:cNvPr>
              <p:cNvSpPr txBox="1"/>
              <p:nvPr/>
            </p:nvSpPr>
            <p:spPr>
              <a:xfrm>
                <a:off x="3488052" y="3280025"/>
                <a:ext cx="174896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 b="1" i="1" smtClean="0">
                          <a:latin typeface="Cambria Math" panose="02040503050406030204" pitchFamily="18" charset="0"/>
                        </a:rPr>
                        <m:t>𝒂𝒏</m:t>
                      </m:r>
                      <m:r>
                        <a:rPr lang="es-E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sz="3600" b="1" i="1" smtClean="0"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s-ES" sz="3600" b="1" dirty="0"/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5D713489-C265-47A4-BC54-94972E3C1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052" y="3280025"/>
                <a:ext cx="1748966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0EBED9D-33F1-43B7-9FB9-3F97AEE50C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46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54"/>
    </mc:Choice>
    <mc:Fallback xmlns="">
      <p:transition spd="slow" advTm="31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451E61-8D90-4CAE-8442-B1AE50887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/>
              <a:t>Muchas Gracias, por su atención!!!</a:t>
            </a:r>
          </a:p>
        </p:txBody>
      </p:sp>
      <p:pic>
        <p:nvPicPr>
          <p:cNvPr id="2050" name="Picture 2" descr="Preocupación en Springfield: A Disney le saldrá más barato ...">
            <a:extLst>
              <a:ext uri="{FF2B5EF4-FFF2-40B4-BE49-F238E27FC236}">
                <a16:creationId xmlns:a16="http://schemas.microsoft.com/office/drawing/2014/main" id="{091B6150-BB7F-4D5E-9994-8B0A4E01DD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68" y="2296939"/>
            <a:ext cx="5242263" cy="325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1DAC3A-832C-422D-B297-CDA0825D6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4"/>
    </mc:Choice>
    <mc:Fallback xmlns="">
      <p:transition spd="slow" advTm="12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E83B28-A1B0-4A45-8D8B-B31C17653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782" y="767107"/>
            <a:ext cx="9067800" cy="1325563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OBJETIVO: </a:t>
            </a:r>
            <a:br>
              <a:rPr lang="es-ES" dirty="0"/>
            </a:br>
            <a:r>
              <a:rPr lang="es-ES" dirty="0"/>
              <a:t>Identificar las Regularidades Numéricas </a:t>
            </a:r>
          </a:p>
        </p:txBody>
      </p:sp>
      <p:pic>
        <p:nvPicPr>
          <p:cNvPr id="1026" name="Picture 2" descr="Cómo definir los objetivos del plan de marketing">
            <a:extLst>
              <a:ext uri="{FF2B5EF4-FFF2-40B4-BE49-F238E27FC236}">
                <a16:creationId xmlns:a16="http://schemas.microsoft.com/office/drawing/2014/main" id="{C7289F04-22FE-4B10-BBED-E93DE5524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631" y="2477949"/>
            <a:ext cx="5954738" cy="39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9FD808-93B2-4C2F-9D9F-628439C6F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2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0"/>
    </mc:Choice>
    <mc:Fallback xmlns="">
      <p:transition spd="slow" advTm="7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son las Regularidades?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endParaRPr lang="es-ES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ES" dirty="0"/>
              <a:t>Una secuencia de objetos ordenados</a:t>
            </a:r>
          </a:p>
          <a:p>
            <a:r>
              <a:rPr lang="es-ES" sz="3200" dirty="0"/>
              <a:t>(Números, Figuras o cosas)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ES" dirty="0"/>
              <a:t>Patrón o regla de formación</a:t>
            </a:r>
            <a:endParaRPr lang="en-US" dirty="0"/>
          </a:p>
        </p:txBody>
      </p:sp>
      <p:pic>
        <p:nvPicPr>
          <p:cNvPr id="1028" name="Picture 4" descr="Series y Patrones - Matemáticas de primaria">
            <a:extLst>
              <a:ext uri="{FF2B5EF4-FFF2-40B4-BE49-F238E27FC236}">
                <a16:creationId xmlns:a16="http://schemas.microsoft.com/office/drawing/2014/main" id="{825D227E-1D03-46D6-BE6F-AD555925C535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56"/>
          <a:stretch/>
        </p:blipFill>
        <p:spPr bwMode="auto">
          <a:xfrm>
            <a:off x="460851" y="3117013"/>
            <a:ext cx="4956017" cy="178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D763E9-D6C4-4358-9D2B-F9881BDD9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0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50"/>
    </mc:Choice>
    <mc:Fallback xmlns="">
      <p:transition spd="slow" advTm="23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91472-51A4-4078-9054-84C9B723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Tipo de Regularidades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526AA5-B7B7-4B7E-A725-7FC9FD4A6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8445500" cy="4351338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/>
              <a:t>Secuencia Temporal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/>
              <a:t>Secuencia Aritmética 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/>
              <a:t>Secuencia Geométrica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FB08A5A-1F43-4524-8046-EBFF1A7AC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5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3"/>
    </mc:Choice>
    <mc:Fallback xmlns="">
      <p:transition spd="slow" advTm="10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3F8A25-DCFB-4939-8CF8-CD2035E9A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Secuencia Temporal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39B634-D4C2-4416-B9F7-239C1EC41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/>
              <a:t>una sucesión de hechos que mantienen una relación entre sí.</a:t>
            </a:r>
          </a:p>
        </p:txBody>
      </p:sp>
      <p:pic>
        <p:nvPicPr>
          <p:cNvPr id="2050" name="Picture 2" descr="ORDENAMOS SECUENCIAS TEMPORALES fichas 1-10 -Orientacion Andujar">
            <a:extLst>
              <a:ext uri="{FF2B5EF4-FFF2-40B4-BE49-F238E27FC236}">
                <a16:creationId xmlns:a16="http://schemas.microsoft.com/office/drawing/2014/main" id="{6AE58C60-C6DE-489E-A86E-C998F74FF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34878" r="8505" b="17108"/>
          <a:stretch/>
        </p:blipFill>
        <p:spPr bwMode="auto">
          <a:xfrm>
            <a:off x="3853005" y="2760683"/>
            <a:ext cx="6555136" cy="196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CEA4CBC-8498-4EA4-97E9-9BFED3F47664}"/>
              </a:ext>
            </a:extLst>
          </p:cNvPr>
          <p:cNvSpPr txBox="1"/>
          <p:nvPr/>
        </p:nvSpPr>
        <p:spPr>
          <a:xfrm>
            <a:off x="4327135" y="2001078"/>
            <a:ext cx="649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50EBB8E-C5A7-493A-ABB9-1955A8D302D3}"/>
              </a:ext>
            </a:extLst>
          </p:cNvPr>
          <p:cNvSpPr txBox="1"/>
          <p:nvPr/>
        </p:nvSpPr>
        <p:spPr>
          <a:xfrm>
            <a:off x="7607330" y="2001077"/>
            <a:ext cx="649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5D98DF4-8FB8-4A35-926B-B1D9528E2D72}"/>
              </a:ext>
            </a:extLst>
          </p:cNvPr>
          <p:cNvSpPr txBox="1"/>
          <p:nvPr/>
        </p:nvSpPr>
        <p:spPr>
          <a:xfrm>
            <a:off x="9102953" y="2001077"/>
            <a:ext cx="649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3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FA63E05-3830-4521-85AC-C0FBFA980E8F}"/>
              </a:ext>
            </a:extLst>
          </p:cNvPr>
          <p:cNvSpPr txBox="1"/>
          <p:nvPr/>
        </p:nvSpPr>
        <p:spPr>
          <a:xfrm>
            <a:off x="5907598" y="2001077"/>
            <a:ext cx="649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6A2EFF-D944-4E0A-B1FF-ED14BD32D4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719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62"/>
    </mc:Choice>
    <mc:Fallback xmlns="">
      <p:transition spd="slow" advTm="27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8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5F6591-91F3-41D8-9DBB-536CE2EBD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una sucesión de números tales que la diferencia de cualquier par de términos sucesivos de la secuencia es constante.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E81327-ACBD-4DFC-A909-D040D851E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s-ES" dirty="0"/>
              <a:t>Secuencia Aritmética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EEC54D5-B059-4E4B-BA60-82FB278277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2301503"/>
            <a:ext cx="7899399" cy="3318964"/>
          </a:xfrm>
        </p:spPr>
        <p:txBody>
          <a:bodyPr>
            <a:normAutofit/>
          </a:bodyPr>
          <a:lstStyle/>
          <a:p>
            <a:r>
              <a:rPr lang="es-ES" sz="7200" dirty="0"/>
              <a:t>2 , 4 , 6 , 8 , 10</a:t>
            </a:r>
          </a:p>
          <a:p>
            <a:endParaRPr lang="es-ES" sz="7200" dirty="0"/>
          </a:p>
          <a:p>
            <a:endParaRPr lang="es-ES" sz="4400" dirty="0"/>
          </a:p>
        </p:txBody>
      </p:sp>
      <p:pic>
        <p:nvPicPr>
          <p:cNvPr id="1032" name="Picture 8" descr="Recursos [B.D]: Llaves PNG">
            <a:extLst>
              <a:ext uri="{FF2B5EF4-FFF2-40B4-BE49-F238E27FC236}">
                <a16:creationId xmlns:a16="http://schemas.microsoft.com/office/drawing/2014/main" id="{F45C8BCD-7D7D-437D-8B39-F19461912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8" r="39247"/>
          <a:stretch/>
        </p:blipFill>
        <p:spPr bwMode="auto">
          <a:xfrm rot="16200000">
            <a:off x="1469968" y="2765644"/>
            <a:ext cx="563572" cy="182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cursos [B.D]: Llaves PNG">
            <a:extLst>
              <a:ext uri="{FF2B5EF4-FFF2-40B4-BE49-F238E27FC236}">
                <a16:creationId xmlns:a16="http://schemas.microsoft.com/office/drawing/2014/main" id="{D2354C1E-3DEE-48F8-B016-85595090D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8" r="39247"/>
          <a:stretch/>
        </p:blipFill>
        <p:spPr bwMode="auto">
          <a:xfrm rot="16200000">
            <a:off x="2808930" y="2797231"/>
            <a:ext cx="563572" cy="182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ecursos [B.D]: Llaves PNG">
            <a:extLst>
              <a:ext uri="{FF2B5EF4-FFF2-40B4-BE49-F238E27FC236}">
                <a16:creationId xmlns:a16="http://schemas.microsoft.com/office/drawing/2014/main" id="{D098BE65-336F-446E-8AE5-860651647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8" r="39247"/>
          <a:stretch/>
        </p:blipFill>
        <p:spPr bwMode="auto">
          <a:xfrm rot="16200000">
            <a:off x="5419667" y="2775288"/>
            <a:ext cx="563572" cy="182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ecursos [B.D]: Llaves PNG">
            <a:extLst>
              <a:ext uri="{FF2B5EF4-FFF2-40B4-BE49-F238E27FC236}">
                <a16:creationId xmlns:a16="http://schemas.microsoft.com/office/drawing/2014/main" id="{52153E56-AE75-4BA6-A023-3C539CD06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8" r="39247"/>
          <a:stretch/>
        </p:blipFill>
        <p:spPr bwMode="auto">
          <a:xfrm rot="16200000">
            <a:off x="4093495" y="2775287"/>
            <a:ext cx="563572" cy="182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56E1FE0-8095-4FD1-AC0E-D372B1BE8232}"/>
              </a:ext>
            </a:extLst>
          </p:cNvPr>
          <p:cNvSpPr txBox="1"/>
          <p:nvPr/>
        </p:nvSpPr>
        <p:spPr>
          <a:xfrm>
            <a:off x="1436932" y="4147258"/>
            <a:ext cx="74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+2</a:t>
            </a:r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0071DBC-E2C2-44E3-AA6C-B43EBB61C482}"/>
              </a:ext>
            </a:extLst>
          </p:cNvPr>
          <p:cNvSpPr txBox="1"/>
          <p:nvPr/>
        </p:nvSpPr>
        <p:spPr>
          <a:xfrm>
            <a:off x="5331338" y="4110073"/>
            <a:ext cx="74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+2</a:t>
            </a:r>
            <a:endParaRPr lang="es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F844159-C6FE-4C22-9DDA-26D2C6F41B81}"/>
              </a:ext>
            </a:extLst>
          </p:cNvPr>
          <p:cNvSpPr txBox="1"/>
          <p:nvPr/>
        </p:nvSpPr>
        <p:spPr>
          <a:xfrm>
            <a:off x="4114856" y="4110074"/>
            <a:ext cx="74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+2</a:t>
            </a:r>
            <a:endParaRPr lang="es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1F9A24D-2820-4A9A-ACA3-544B6F500ED6}"/>
              </a:ext>
            </a:extLst>
          </p:cNvPr>
          <p:cNvSpPr txBox="1"/>
          <p:nvPr/>
        </p:nvSpPr>
        <p:spPr>
          <a:xfrm>
            <a:off x="2775894" y="4110074"/>
            <a:ext cx="74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+2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F4967A5-35BF-4A4C-AEA8-9849A0AC74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609" t="52174" r="5000" b="35452"/>
          <a:stretch/>
        </p:blipFill>
        <p:spPr>
          <a:xfrm>
            <a:off x="438338" y="2422588"/>
            <a:ext cx="10866835" cy="233381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2DC0009-3AC9-41D3-8298-66A5811599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78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41"/>
    </mc:Choice>
    <mc:Fallback xmlns="">
      <p:transition spd="slow" advTm="46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EB2BB-CCAF-4CF0-A860-92223BD18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Secuencia Geométrica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3E2485-F36E-4869-AB49-FB2A157CC5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/>
              <a:t>Cuando cada uno de ellos es igual al anterior multiplicando por una cantidad constante </a:t>
            </a:r>
          </a:p>
        </p:txBody>
      </p:sp>
      <p:sp>
        <p:nvSpPr>
          <p:cNvPr id="4" name="Marcador de texto vertical 3">
            <a:extLst>
              <a:ext uri="{FF2B5EF4-FFF2-40B4-BE49-F238E27FC236}">
                <a16:creationId xmlns:a16="http://schemas.microsoft.com/office/drawing/2014/main" id="{8F3F397F-E3FB-4FFC-B260-50901D526C8E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>
          <a:xfrm rot="16200000">
            <a:off x="6335487" y="-239489"/>
            <a:ext cx="2351312" cy="6183087"/>
          </a:xfrm>
        </p:spPr>
        <p:txBody>
          <a:bodyPr>
            <a:normAutofit/>
          </a:bodyPr>
          <a:lstStyle/>
          <a:p>
            <a:endParaRPr lang="es-ES" dirty="0"/>
          </a:p>
          <a:p>
            <a:r>
              <a:rPr lang="es-ES" sz="7200" dirty="0"/>
              <a:t>3 , 9 , 27 , 81  </a:t>
            </a:r>
          </a:p>
        </p:txBody>
      </p:sp>
      <p:pic>
        <p:nvPicPr>
          <p:cNvPr id="6" name="Picture 6" descr="Recursos [B.D]: Llaves PNG">
            <a:extLst>
              <a:ext uri="{FF2B5EF4-FFF2-40B4-BE49-F238E27FC236}">
                <a16:creationId xmlns:a16="http://schemas.microsoft.com/office/drawing/2014/main" id="{04D845F9-A0FB-4245-85A6-A2C5CBBC1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4" t="9224" r="38178" b="9652"/>
          <a:stretch/>
        </p:blipFill>
        <p:spPr bwMode="auto">
          <a:xfrm rot="16200000">
            <a:off x="4881597" y="2722402"/>
            <a:ext cx="600000" cy="152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cursos [B.D]: Llaves PNG">
            <a:extLst>
              <a:ext uri="{FF2B5EF4-FFF2-40B4-BE49-F238E27FC236}">
                <a16:creationId xmlns:a16="http://schemas.microsoft.com/office/drawing/2014/main" id="{749896F2-F1EC-4BD7-96BF-D00F209D4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4" t="9224" r="38178" b="9652"/>
          <a:stretch/>
        </p:blipFill>
        <p:spPr bwMode="auto">
          <a:xfrm rot="16200000">
            <a:off x="7842496" y="2722402"/>
            <a:ext cx="600000" cy="152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cursos [B.D]: Llaves PNG">
            <a:extLst>
              <a:ext uri="{FF2B5EF4-FFF2-40B4-BE49-F238E27FC236}">
                <a16:creationId xmlns:a16="http://schemas.microsoft.com/office/drawing/2014/main" id="{7B8F9A01-B25C-4E4C-9635-9405A3BFD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4" t="9224" r="38178" b="9652"/>
          <a:stretch/>
        </p:blipFill>
        <p:spPr bwMode="auto">
          <a:xfrm rot="16200000">
            <a:off x="6405589" y="2722401"/>
            <a:ext cx="600000" cy="152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D4C10E1-12AA-4F80-87FA-94F5C8663EC5}"/>
              </a:ext>
            </a:extLst>
          </p:cNvPr>
          <p:cNvSpPr txBox="1"/>
          <p:nvPr/>
        </p:nvSpPr>
        <p:spPr>
          <a:xfrm>
            <a:off x="4855029" y="4027711"/>
            <a:ext cx="849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•3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54D0697-6E4C-4B44-BB6C-3D8D547D39D4}"/>
              </a:ext>
            </a:extLst>
          </p:cNvPr>
          <p:cNvSpPr txBox="1"/>
          <p:nvPr/>
        </p:nvSpPr>
        <p:spPr>
          <a:xfrm>
            <a:off x="7717953" y="4009762"/>
            <a:ext cx="849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•3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705B7CF-F657-4D45-8EE2-AE2F98FB6A88}"/>
              </a:ext>
            </a:extLst>
          </p:cNvPr>
          <p:cNvSpPr txBox="1"/>
          <p:nvPr/>
        </p:nvSpPr>
        <p:spPr>
          <a:xfrm>
            <a:off x="6284737" y="4027711"/>
            <a:ext cx="849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•3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194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93"/>
    </mc:Choice>
    <mc:Fallback xmlns="">
      <p:transition spd="slow" advTm="32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5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A79ED9-6B47-436B-ADE7-206E7B93C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Considerar….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9A60F3-C657-4AFA-9CA0-BFEC92CA23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Regularidad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6E3A69B-06D1-406E-99A4-9170AB9A4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8878" y="3021126"/>
            <a:ext cx="5400000" cy="3751091"/>
          </a:xfrm>
        </p:spPr>
        <p:txBody>
          <a:bodyPr/>
          <a:lstStyle/>
          <a:p>
            <a:r>
              <a:rPr lang="es-ES" dirty="0"/>
              <a:t>Es aquella en la cual la diferencia entre dos términos consecutivos es una constante aritmética </a:t>
            </a:r>
            <a:r>
              <a:rPr lang="es-ES" sz="2800" dirty="0"/>
              <a:t>(aditiva o multiplicativa) </a:t>
            </a: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54F82BB-E273-43E4-86F1-FBAF2E912F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Regla de Formación 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5EA838-9F89-4CB7-ADB4-1A72C5B2949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61656" y="3066003"/>
            <a:ext cx="5400000" cy="3751091"/>
          </a:xfrm>
        </p:spPr>
        <p:txBody>
          <a:bodyPr>
            <a:normAutofit/>
          </a:bodyPr>
          <a:lstStyle/>
          <a:p>
            <a:r>
              <a:rPr lang="es-ES" dirty="0"/>
              <a:t>La fórmula para el término general de una sucesión es </a:t>
            </a:r>
            <a:r>
              <a:rPr lang="es-ES" sz="3600" b="1" dirty="0" err="1"/>
              <a:t>an+b</a:t>
            </a:r>
            <a:r>
              <a:rPr lang="es-ES" dirty="0"/>
              <a:t>, en donde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s-ES" dirty="0"/>
              <a:t> </a:t>
            </a:r>
            <a:r>
              <a:rPr lang="es-ES" b="1" dirty="0"/>
              <a:t>a</a:t>
            </a:r>
            <a:r>
              <a:rPr lang="es-ES" dirty="0"/>
              <a:t> y </a:t>
            </a:r>
            <a:r>
              <a:rPr lang="es-ES" b="1" dirty="0"/>
              <a:t>b</a:t>
            </a:r>
            <a:r>
              <a:rPr lang="es-ES" dirty="0"/>
              <a:t> son constantes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s-ES" b="1" dirty="0"/>
              <a:t>n</a:t>
            </a:r>
            <a:r>
              <a:rPr lang="es-ES" dirty="0"/>
              <a:t> es el número del término deseado o valor posicional del objeto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78BAFA8-5164-4F37-B842-87C95F27F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5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88"/>
    </mc:Choice>
    <mc:Fallback xmlns="">
      <p:transition spd="slow" advTm="36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E5BD01-8131-42D2-BB8A-9CC41CC21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Regla General de Formación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5FD3CE-7B23-48CF-9A4C-67EA7E70A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Estructura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AAEB0C-5493-42F0-BBC5-3ADB4D2AC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8336" y="2657994"/>
            <a:ext cx="5400000" cy="3751091"/>
          </a:xfrm>
        </p:spPr>
        <p:txBody>
          <a:bodyPr/>
          <a:lstStyle/>
          <a:p>
            <a:endParaRPr lang="es-ES" dirty="0"/>
          </a:p>
          <a:p>
            <a:endParaRPr lang="es-ES" dirty="0"/>
          </a:p>
          <a:p>
            <a:r>
              <a:rPr lang="es-ES" sz="3600" dirty="0"/>
              <a:t>8,11,14,17,20,23,26…..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8A18AA9-1CED-4F26-B846-72249F033C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Ejemplo 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F3546EC-B4F4-444A-A979-09D86E5F459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62436" y="2625266"/>
            <a:ext cx="5400000" cy="4232733"/>
          </a:xfrm>
        </p:spPr>
        <p:txBody>
          <a:bodyPr>
            <a:normAutofit fontScale="77500" lnSpcReduction="20000"/>
          </a:bodyPr>
          <a:lstStyle/>
          <a:p>
            <a:endParaRPr lang="es-ES" dirty="0"/>
          </a:p>
          <a:p>
            <a:r>
              <a:rPr lang="es-ES" dirty="0"/>
              <a:t>8,11,14,17, 20, 23, 26…..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 err="1"/>
              <a:t>an+b</a:t>
            </a:r>
            <a:endParaRPr lang="es-ES" dirty="0"/>
          </a:p>
          <a:p>
            <a:r>
              <a:rPr lang="es-ES" dirty="0"/>
              <a:t>3n+b</a:t>
            </a:r>
          </a:p>
          <a:p>
            <a:r>
              <a:rPr lang="es-ES" dirty="0"/>
              <a:t>3(1)+b=8</a:t>
            </a:r>
          </a:p>
          <a:p>
            <a:r>
              <a:rPr lang="es-ES" dirty="0"/>
              <a:t>3+b=8</a:t>
            </a:r>
          </a:p>
          <a:p>
            <a:r>
              <a:rPr lang="es-ES" dirty="0"/>
              <a:t>b=8-3</a:t>
            </a:r>
          </a:p>
          <a:p>
            <a:r>
              <a:rPr lang="es-ES" dirty="0"/>
              <a:t>b=5</a:t>
            </a:r>
          </a:p>
          <a:p>
            <a:r>
              <a:rPr lang="es-ES" sz="4300" b="1" i="1" dirty="0"/>
              <a:t>3n+5</a:t>
            </a:r>
          </a:p>
          <a:p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9102AB31-B40F-4973-B4D8-B148938F9FA0}"/>
                  </a:ext>
                </a:extLst>
              </p:cNvPr>
              <p:cNvSpPr txBox="1"/>
              <p:nvPr/>
            </p:nvSpPr>
            <p:spPr>
              <a:xfrm>
                <a:off x="371885" y="3169625"/>
                <a:ext cx="73221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S" sz="28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105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9102AB31-B40F-4973-B4D8-B148938F9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85" y="3169625"/>
                <a:ext cx="732215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203ED431-CF38-49DB-B85B-BF6067663DF1}"/>
                  </a:ext>
                </a:extLst>
              </p:cNvPr>
              <p:cNvSpPr txBox="1"/>
              <p:nvPr/>
            </p:nvSpPr>
            <p:spPr>
              <a:xfrm>
                <a:off x="897252" y="5025698"/>
                <a:ext cx="1302202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4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44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S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ES" sz="1050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203ED431-CF38-49DB-B85B-BF6067663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252" y="5025698"/>
                <a:ext cx="1302202" cy="6771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791868F1-71FA-485B-B8F6-78B4260DA9F0}"/>
                  </a:ext>
                </a:extLst>
              </p:cNvPr>
              <p:cNvSpPr txBox="1"/>
              <p:nvPr/>
            </p:nvSpPr>
            <p:spPr>
              <a:xfrm>
                <a:off x="2797507" y="3166270"/>
                <a:ext cx="73221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1050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791868F1-71FA-485B-B8F6-78B4260DA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507" y="3166270"/>
                <a:ext cx="732215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2D7D6E31-1090-427A-8A51-634E8C011AD8}"/>
                  </a:ext>
                </a:extLst>
              </p:cNvPr>
              <p:cNvSpPr txBox="1"/>
              <p:nvPr/>
            </p:nvSpPr>
            <p:spPr>
              <a:xfrm>
                <a:off x="2199454" y="3184178"/>
                <a:ext cx="73221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1050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2D7D6E31-1090-427A-8A51-634E8C011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454" y="3184178"/>
                <a:ext cx="732215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7C8800C5-4CCB-4480-B6D4-E28123C3F501}"/>
                  </a:ext>
                </a:extLst>
              </p:cNvPr>
              <p:cNvSpPr txBox="1"/>
              <p:nvPr/>
            </p:nvSpPr>
            <p:spPr>
              <a:xfrm>
                <a:off x="897252" y="3184178"/>
                <a:ext cx="73221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1050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7C8800C5-4CCB-4480-B6D4-E28123C3F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252" y="3184178"/>
                <a:ext cx="732215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3F6A2EF6-6D84-472B-A300-4D32A184A344}"/>
                  </a:ext>
                </a:extLst>
              </p:cNvPr>
              <p:cNvSpPr txBox="1"/>
              <p:nvPr/>
            </p:nvSpPr>
            <p:spPr>
              <a:xfrm>
                <a:off x="1584696" y="3184178"/>
                <a:ext cx="73221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105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3F6A2EF6-6D84-472B-A300-4D32A184A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696" y="3184178"/>
                <a:ext cx="732215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32E400F1-9F11-42EC-9BBD-2CFFE0E1C713}"/>
                  </a:ext>
                </a:extLst>
              </p:cNvPr>
              <p:cNvSpPr txBox="1"/>
              <p:nvPr/>
            </p:nvSpPr>
            <p:spPr>
              <a:xfrm>
                <a:off x="4095356" y="3213556"/>
                <a:ext cx="73221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s-ES" sz="1050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32E400F1-9F11-42EC-9BBD-2CFFE0E1C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356" y="3213556"/>
                <a:ext cx="732215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4460B27F-3B2C-4EA8-B08C-278E6A90A55A}"/>
                  </a:ext>
                </a:extLst>
              </p:cNvPr>
              <p:cNvSpPr txBox="1"/>
              <p:nvPr/>
            </p:nvSpPr>
            <p:spPr>
              <a:xfrm>
                <a:off x="3525369" y="3205243"/>
                <a:ext cx="73221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105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4460B27F-3B2C-4EA8-B08C-278E6A90A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369" y="3205243"/>
                <a:ext cx="732215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5D3CC182-BFEE-43AC-8C03-058357D46895}"/>
                  </a:ext>
                </a:extLst>
              </p:cNvPr>
              <p:cNvSpPr txBox="1"/>
              <p:nvPr/>
            </p:nvSpPr>
            <p:spPr>
              <a:xfrm>
                <a:off x="2545898" y="5102641"/>
                <a:ext cx="3023630" cy="18016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sz="200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s-ES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é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𝑟𝑚𝑖𝑛𝑜</m:t>
                    </m:r>
                  </m:oMath>
                </a14:m>
                <a:r>
                  <a:rPr lang="es-ES" sz="2000" b="0" i="1" dirty="0">
                    <a:latin typeface="Cambria Math" panose="02040503050406030204" pitchFamily="18" charset="0"/>
                  </a:rPr>
                  <a:t> de sucesión </a:t>
                </a:r>
              </a:p>
              <a:p>
                <a:endParaRPr lang="es-ES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sz="2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Sub</m:t>
                      </m:r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í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ndice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s-ES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indica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el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valor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ordinal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de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la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posici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s-ES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s-ES" sz="2000" i="1" dirty="0"/>
              </a:p>
              <a:p>
                <a:endParaRPr lang="es-ES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5D3CC182-BFEE-43AC-8C03-058357D46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898" y="5102641"/>
                <a:ext cx="3023630" cy="1801647"/>
              </a:xfrm>
              <a:prstGeom prst="rect">
                <a:avLst/>
              </a:prstGeom>
              <a:blipFill>
                <a:blip r:embed="rId13"/>
                <a:stretch>
                  <a:fillRect l="-2419" t="-4392" r="-60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 descr="Recursos [B.D]: Llaves PNG">
            <a:extLst>
              <a:ext uri="{FF2B5EF4-FFF2-40B4-BE49-F238E27FC236}">
                <a16:creationId xmlns:a16="http://schemas.microsoft.com/office/drawing/2014/main" id="{44848178-04FE-44DF-84C3-BBFED9ED9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 t="12725" r="40117" b="8512"/>
          <a:stretch/>
        </p:blipFill>
        <p:spPr bwMode="auto">
          <a:xfrm>
            <a:off x="2058027" y="5025698"/>
            <a:ext cx="280170" cy="107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errar llave 15">
            <a:extLst>
              <a:ext uri="{FF2B5EF4-FFF2-40B4-BE49-F238E27FC236}">
                <a16:creationId xmlns:a16="http://schemas.microsoft.com/office/drawing/2014/main" id="{26A9323C-6593-4E2D-9B61-DFD630E15E62}"/>
              </a:ext>
            </a:extLst>
          </p:cNvPr>
          <p:cNvSpPr/>
          <p:nvPr/>
        </p:nvSpPr>
        <p:spPr>
          <a:xfrm rot="5400000">
            <a:off x="7697375" y="3188413"/>
            <a:ext cx="86039" cy="30056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errar llave 17">
            <a:extLst>
              <a:ext uri="{FF2B5EF4-FFF2-40B4-BE49-F238E27FC236}">
                <a16:creationId xmlns:a16="http://schemas.microsoft.com/office/drawing/2014/main" id="{9599070B-EB79-4667-86C6-3850245B2EB8}"/>
              </a:ext>
            </a:extLst>
          </p:cNvPr>
          <p:cNvSpPr/>
          <p:nvPr/>
        </p:nvSpPr>
        <p:spPr>
          <a:xfrm rot="5400000">
            <a:off x="9430073" y="3198923"/>
            <a:ext cx="86039" cy="30056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errar llave 18">
            <a:extLst>
              <a:ext uri="{FF2B5EF4-FFF2-40B4-BE49-F238E27FC236}">
                <a16:creationId xmlns:a16="http://schemas.microsoft.com/office/drawing/2014/main" id="{55062A87-8708-499E-847F-3AF75C79F1AF}"/>
              </a:ext>
            </a:extLst>
          </p:cNvPr>
          <p:cNvSpPr/>
          <p:nvPr/>
        </p:nvSpPr>
        <p:spPr>
          <a:xfrm rot="5400000">
            <a:off x="8922260" y="3195727"/>
            <a:ext cx="86039" cy="30056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errar llave 19">
            <a:extLst>
              <a:ext uri="{FF2B5EF4-FFF2-40B4-BE49-F238E27FC236}">
                <a16:creationId xmlns:a16="http://schemas.microsoft.com/office/drawing/2014/main" id="{52AC633E-D515-4C21-A76C-FCCBD78BD2AA}"/>
              </a:ext>
            </a:extLst>
          </p:cNvPr>
          <p:cNvSpPr/>
          <p:nvPr/>
        </p:nvSpPr>
        <p:spPr>
          <a:xfrm rot="5400000">
            <a:off x="8492940" y="3188413"/>
            <a:ext cx="86039" cy="30056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errar llave 20">
            <a:extLst>
              <a:ext uri="{FF2B5EF4-FFF2-40B4-BE49-F238E27FC236}">
                <a16:creationId xmlns:a16="http://schemas.microsoft.com/office/drawing/2014/main" id="{E6FF7079-E577-42DF-A325-CF6ED2E476EA}"/>
              </a:ext>
            </a:extLst>
          </p:cNvPr>
          <p:cNvSpPr/>
          <p:nvPr/>
        </p:nvSpPr>
        <p:spPr>
          <a:xfrm rot="5400000">
            <a:off x="8087522" y="3195726"/>
            <a:ext cx="86039" cy="30056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errar llave 22">
            <a:extLst>
              <a:ext uri="{FF2B5EF4-FFF2-40B4-BE49-F238E27FC236}">
                <a16:creationId xmlns:a16="http://schemas.microsoft.com/office/drawing/2014/main" id="{C1F3030C-355A-4F3A-A7B3-5D7C8EA880FC}"/>
              </a:ext>
            </a:extLst>
          </p:cNvPr>
          <p:cNvSpPr/>
          <p:nvPr/>
        </p:nvSpPr>
        <p:spPr>
          <a:xfrm rot="5400000">
            <a:off x="9861222" y="3206321"/>
            <a:ext cx="86039" cy="30056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F152D0E3-6CCC-4B79-AD62-A8478EB2C979}"/>
                  </a:ext>
                </a:extLst>
              </p:cNvPr>
              <p:cNvSpPr/>
              <p:nvPr/>
            </p:nvSpPr>
            <p:spPr>
              <a:xfrm>
                <a:off x="7466120" y="3389027"/>
                <a:ext cx="5485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1" i="1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s-ES" b="1" dirty="0"/>
              </a:p>
            </p:txBody>
          </p:sp>
        </mc:Choice>
        <mc:Fallback xmlns=""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F152D0E3-6CCC-4B79-AD62-A8478EB2C9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120" y="3389027"/>
                <a:ext cx="548547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39EE1554-3AED-4238-8029-47A15108C5DC}"/>
                  </a:ext>
                </a:extLst>
              </p:cNvPr>
              <p:cNvSpPr/>
              <p:nvPr/>
            </p:nvSpPr>
            <p:spPr>
              <a:xfrm>
                <a:off x="7866285" y="3381713"/>
                <a:ext cx="54854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s-ES" b="1" dirty="0"/>
              </a:p>
            </p:txBody>
          </p:sp>
        </mc:Choice>
        <mc:Fallback xmlns=""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39EE1554-3AED-4238-8029-47A15108C5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6285" y="3381713"/>
                <a:ext cx="548547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65F964DD-F1D1-4917-AE81-066729864818}"/>
                  </a:ext>
                </a:extLst>
              </p:cNvPr>
              <p:cNvSpPr/>
              <p:nvPr/>
            </p:nvSpPr>
            <p:spPr>
              <a:xfrm>
                <a:off x="8261575" y="3389027"/>
                <a:ext cx="5485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1" i="1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s-ES" b="1" dirty="0"/>
              </a:p>
            </p:txBody>
          </p:sp>
        </mc:Choice>
        <mc:Fallback xmlns=""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65F964DD-F1D1-4917-AE81-0667298648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1575" y="3389027"/>
                <a:ext cx="548547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79B7E119-DBC3-4E9A-A83D-32A8F0558EE1}"/>
                  </a:ext>
                </a:extLst>
              </p:cNvPr>
              <p:cNvSpPr/>
              <p:nvPr/>
            </p:nvSpPr>
            <p:spPr>
              <a:xfrm>
                <a:off x="8673074" y="3396341"/>
                <a:ext cx="5485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1" i="1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s-ES" b="1" dirty="0"/>
              </a:p>
            </p:txBody>
          </p:sp>
        </mc:Choice>
        <mc:Fallback xmlns=""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79B7E119-DBC3-4E9A-A83D-32A8F0558E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3074" y="3396341"/>
                <a:ext cx="548547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FBB7CCEE-9EAC-4998-8389-BE4BC1E22643}"/>
                  </a:ext>
                </a:extLst>
              </p:cNvPr>
              <p:cNvSpPr/>
              <p:nvPr/>
            </p:nvSpPr>
            <p:spPr>
              <a:xfrm>
                <a:off x="9205413" y="3389027"/>
                <a:ext cx="5485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1" i="1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s-ES" b="1" dirty="0"/>
              </a:p>
            </p:txBody>
          </p:sp>
        </mc:Choice>
        <mc:Fallback xmlns=""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FBB7CCEE-9EAC-4998-8389-BE4BC1E22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5413" y="3389027"/>
                <a:ext cx="548547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F0A5D670-AB78-4F0C-9599-A988583174FC}"/>
                  </a:ext>
                </a:extLst>
              </p:cNvPr>
              <p:cNvSpPr/>
              <p:nvPr/>
            </p:nvSpPr>
            <p:spPr>
              <a:xfrm>
                <a:off x="9659700" y="3394413"/>
                <a:ext cx="5485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1" i="1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s-ES" b="1" dirty="0"/>
              </a:p>
            </p:txBody>
          </p:sp>
        </mc:Choice>
        <mc:Fallback xmlns=""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F0A5D670-AB78-4F0C-9599-A988583174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700" y="3394413"/>
                <a:ext cx="548547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AAA9ED2F-B093-4A58-BB33-AE5E22C5B8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756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94"/>
    </mc:Choice>
    <mc:Fallback xmlns="">
      <p:transition spd="slow" advTm="100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build="p"/>
      <p:bldP spid="6" grpId="0" uiExpand="1" build="p"/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17" grpId="0"/>
      <p:bldP spid="25" grpId="0"/>
      <p:bldP spid="26" grpId="0"/>
      <p:bldP spid="28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5.4|1.9|1.1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4|4|1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6.9|1.7|5.4|0.9|0.7|1.1|1.9|1|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9.1|1.2|1.8|1.5|1.6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|2.3|6.5|3.4|3.1|4.1|2.8|0.7|0.9|0.5|1.1|19.8|1.3|7.5|1.8|1|0.3|0.5|0.4|0.4|0.4|0.3|0.4|0.7|7.6|13.6|0.7|0.5|1.7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.2|2.8|4|0.9|6.6|1|1.8|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0.9|2.9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0.4|0.4|0.7|0.7|4.2|4.1|0.6|0.6|0.6|2.6|0.9|5.4|1.5|0.5|0.5|0.5|0.8|1.2|7.2|0.6|2|3.3|0.7|2.9|0.7|0.8|0.6|0.5|0.5|0.5|0.4|0.6|0.6|0.5|0.7|0.5|0.5|0.8|3.1|0.5|0.4|0.5|15.3|1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0.5|1.1|1.3|1.4|1.5|1.5|2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4.5|3.5|3.7|3.4|1.5|4.4|1|12.2|0.5|0.4|1.2|11.7|0.4|0.6|2.8|1.1"/>
</p:tagLst>
</file>

<file path=ppt/theme/theme1.xml><?xml version="1.0" encoding="utf-8"?>
<a:theme xmlns:a="http://schemas.openxmlformats.org/drawingml/2006/main" name="ID6 Desing Slides_V2_Academic_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6 Desing Slides_V2_Academic_new.potx" id="{C1B3168B-05A8-4570-B318-7657C6367D39}" vid="{21528EBE-39FA-40BF-9E5F-19947BB39A5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40e8ec9-c0d5-46bf-ada4-d85cb00858d0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033B31DA58764B9C95249EE3674570" ma:contentTypeVersion="3" ma:contentTypeDescription="Create a new document." ma:contentTypeScope="" ma:versionID="95dc898934bc55d44f916a4c37f6ed9f">
  <xsd:schema xmlns:xsd="http://www.w3.org/2001/XMLSchema" xmlns:xs="http://www.w3.org/2001/XMLSchema" xmlns:p="http://schemas.microsoft.com/office/2006/metadata/properties" xmlns:ns2="f40e8ec9-c0d5-46bf-ada4-d85cb00858d0" xmlns:ns3="904e2ea1-c14c-483b-89ef-f6b2df6ba23c" targetNamespace="http://schemas.microsoft.com/office/2006/metadata/properties" ma:root="true" ma:fieldsID="b2e5cbfe1fc3ad2df5ba46ab37a879c3" ns2:_="" ns3:_="">
    <xsd:import namespace="f40e8ec9-c0d5-46bf-ada4-d85cb00858d0"/>
    <xsd:import namespace="904e2ea1-c14c-483b-89ef-f6b2df6ba23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ingHintHash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e8ec9-c0d5-46bf-ada4-d85cb00858d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4e2ea1-c14c-483b-89ef-f6b2df6ba23c" elementFormDefault="qualified">
    <xsd:import namespace="http://schemas.microsoft.com/office/2006/documentManagement/types"/>
    <xsd:import namespace="http://schemas.microsoft.com/office/infopath/2007/PartnerControls"/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35EF2-E4D3-45A5-A809-AAE0D5262E07}">
  <ds:schemaRefs>
    <ds:schemaRef ds:uri="http://schemas.microsoft.com/office/2006/metadata/properties"/>
    <ds:schemaRef ds:uri="http://schemas.microsoft.com/office/infopath/2007/PartnerControls"/>
    <ds:schemaRef ds:uri="f40e8ec9-c0d5-46bf-ada4-d85cb00858d0"/>
  </ds:schemaRefs>
</ds:datastoreItem>
</file>

<file path=customXml/itemProps2.xml><?xml version="1.0" encoding="utf-8"?>
<ds:datastoreItem xmlns:ds="http://schemas.openxmlformats.org/officeDocument/2006/customXml" ds:itemID="{9EE518D3-B828-4715-8C7D-EAC0A6D02C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04A305-55F1-45EA-873A-A216D23945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0e8ec9-c0d5-46bf-ada4-d85cb00858d0"/>
    <ds:schemaRef ds:uri="904e2ea1-c14c-483b-89ef-f6b2df6ba2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académica (diseño de lápices y cuadernos)</Template>
  <TotalTime>0</TotalTime>
  <Words>531</Words>
  <Application>Microsoft Office PowerPoint</Application>
  <PresentationFormat>Panorámica</PresentationFormat>
  <Paragraphs>154</Paragraphs>
  <Slides>19</Slides>
  <Notes>0</Notes>
  <HiddenSlides>0</HiddenSlides>
  <MMClips>18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Century Gothic</vt:lpstr>
      <vt:lpstr>Impact</vt:lpstr>
      <vt:lpstr>Wingdings</vt:lpstr>
      <vt:lpstr>ID6 Desing Slides_V2_Academic_1</vt:lpstr>
      <vt:lpstr>Regularidades </vt:lpstr>
      <vt:lpstr>OBJETIVO:  Identificar las Regularidades Numéricas </vt:lpstr>
      <vt:lpstr>¿Qué son las Regularidades? </vt:lpstr>
      <vt:lpstr>Tipo de Regularidades </vt:lpstr>
      <vt:lpstr>Secuencia Temporal </vt:lpstr>
      <vt:lpstr>una sucesión de números tales que la diferencia de cualquier par de términos sucesivos de la secuencia es constante. </vt:lpstr>
      <vt:lpstr>Secuencia Geométrica </vt:lpstr>
      <vt:lpstr>Considerar….</vt:lpstr>
      <vt:lpstr>Regla General de Formación </vt:lpstr>
      <vt:lpstr>Resolver Problema </vt:lpstr>
      <vt:lpstr>Reunión  </vt:lpstr>
      <vt:lpstr>Registros  </vt:lpstr>
      <vt:lpstr>Registros de Resolución </vt:lpstr>
      <vt:lpstr>Presentación de PowerPoint</vt:lpstr>
      <vt:lpstr>Tabla </vt:lpstr>
      <vt:lpstr>Regla General de Formación </vt:lpstr>
      <vt:lpstr>Conclusión </vt:lpstr>
      <vt:lpstr>Regularidades……</vt:lpstr>
      <vt:lpstr>Muchas Gracias, por su atención!!!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2020-03-25T00:28:21Z</dcterms:created>
  <dcterms:modified xsi:type="dcterms:W3CDTF">2020-07-12T17:54:39Z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0x0101000A033B31DA58764B9C95249EE3674570</vt:lpwstr>
  </property>
</Properties>
</file>