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8AEC9-AB1F-409D-A20D-FFFB1251227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0C823BD-D006-45F8-93DA-54D984603DFB}">
      <dgm:prSet phldrT="[Texto]"/>
      <dgm:spPr/>
      <dgm:t>
        <a:bodyPr/>
        <a:lstStyle/>
        <a:p>
          <a:r>
            <a:rPr lang="es-CL" dirty="0">
              <a:latin typeface="Bookman Old Style" panose="02050604050505020204" pitchFamily="18" charset="0"/>
            </a:rPr>
            <a:t>Simplificar fracciones</a:t>
          </a:r>
        </a:p>
      </dgm:t>
    </dgm:pt>
    <dgm:pt modelId="{0B179F1B-0912-43B0-B381-07F223A73928}" type="parTrans" cxnId="{920A293E-05DC-4AFC-9633-71D610317F0A}">
      <dgm:prSet/>
      <dgm:spPr/>
      <dgm:t>
        <a:bodyPr/>
        <a:lstStyle/>
        <a:p>
          <a:endParaRPr lang="es-CL"/>
        </a:p>
      </dgm:t>
    </dgm:pt>
    <dgm:pt modelId="{F88A1626-2F03-4B16-9085-89F2FD69663F}" type="sibTrans" cxnId="{920A293E-05DC-4AFC-9633-71D610317F0A}">
      <dgm:prSet/>
      <dgm:spPr/>
      <dgm:t>
        <a:bodyPr/>
        <a:lstStyle/>
        <a:p>
          <a:endParaRPr lang="es-CL"/>
        </a:p>
      </dgm:t>
    </dgm:pt>
    <dgm:pt modelId="{C56C6B01-4126-4544-B931-04B912281649}">
      <dgm:prSet phldrT="[Texto]"/>
      <dgm:spPr/>
      <dgm:t>
        <a:bodyPr/>
        <a:lstStyle/>
        <a:p>
          <a:r>
            <a:rPr lang="es-CL" dirty="0">
              <a:latin typeface="Bookman Old Style" panose="02050604050505020204" pitchFamily="18" charset="0"/>
            </a:rPr>
            <a:t>Multiplicar fracciones</a:t>
          </a:r>
        </a:p>
      </dgm:t>
    </dgm:pt>
    <dgm:pt modelId="{550447B0-3956-4C98-8612-FD3DA8BB3D47}" type="parTrans" cxnId="{D30F790D-2476-4BF3-B0FE-47A38044D01E}">
      <dgm:prSet/>
      <dgm:spPr/>
      <dgm:t>
        <a:bodyPr/>
        <a:lstStyle/>
        <a:p>
          <a:endParaRPr lang="es-CL"/>
        </a:p>
      </dgm:t>
    </dgm:pt>
    <dgm:pt modelId="{307CD71E-E99B-467B-8441-B3A95636E205}" type="sibTrans" cxnId="{D30F790D-2476-4BF3-B0FE-47A38044D01E}">
      <dgm:prSet/>
      <dgm:spPr/>
      <dgm:t>
        <a:bodyPr/>
        <a:lstStyle/>
        <a:p>
          <a:endParaRPr lang="es-CL"/>
        </a:p>
      </dgm:t>
    </dgm:pt>
    <dgm:pt modelId="{BFBE7E98-BD32-47C5-805A-EC9753060AFA}" type="pres">
      <dgm:prSet presAssocID="{66D8AEC9-AB1F-409D-A20D-FFFB12512271}" presName="Name0" presStyleCnt="0">
        <dgm:presLayoutVars>
          <dgm:chMax val="2"/>
          <dgm:chPref val="2"/>
          <dgm:animLvl val="lvl"/>
        </dgm:presLayoutVars>
      </dgm:prSet>
      <dgm:spPr/>
    </dgm:pt>
    <dgm:pt modelId="{D7764993-AE64-42D0-A2F6-5740CA1C231B}" type="pres">
      <dgm:prSet presAssocID="{66D8AEC9-AB1F-409D-A20D-FFFB12512271}" presName="LeftText" presStyleLbl="revTx" presStyleIdx="0" presStyleCnt="0">
        <dgm:presLayoutVars>
          <dgm:bulletEnabled val="1"/>
        </dgm:presLayoutVars>
      </dgm:prSet>
      <dgm:spPr/>
    </dgm:pt>
    <dgm:pt modelId="{6A962DCC-01AE-4566-9A2D-9B379EAD99EA}" type="pres">
      <dgm:prSet presAssocID="{66D8AEC9-AB1F-409D-A20D-FFFB12512271}" presName="LeftNode" presStyleLbl="bgImgPlace1" presStyleIdx="0" presStyleCnt="2" custScaleY="38574">
        <dgm:presLayoutVars>
          <dgm:chMax val="2"/>
          <dgm:chPref val="2"/>
        </dgm:presLayoutVars>
      </dgm:prSet>
      <dgm:spPr/>
    </dgm:pt>
    <dgm:pt modelId="{C42F3C8F-25EB-42D7-9EC1-6805A6B2A8A2}" type="pres">
      <dgm:prSet presAssocID="{66D8AEC9-AB1F-409D-A20D-FFFB12512271}" presName="RightText" presStyleLbl="revTx" presStyleIdx="0" presStyleCnt="0">
        <dgm:presLayoutVars>
          <dgm:bulletEnabled val="1"/>
        </dgm:presLayoutVars>
      </dgm:prSet>
      <dgm:spPr/>
    </dgm:pt>
    <dgm:pt modelId="{A277C4D8-BA6C-4FBC-BBE3-F342CD383237}" type="pres">
      <dgm:prSet presAssocID="{66D8AEC9-AB1F-409D-A20D-FFFB12512271}" presName="RightNode" presStyleLbl="bgImgPlace1" presStyleIdx="1" presStyleCnt="2" custScaleY="40582">
        <dgm:presLayoutVars>
          <dgm:chMax val="0"/>
          <dgm:chPref val="0"/>
        </dgm:presLayoutVars>
      </dgm:prSet>
      <dgm:spPr/>
    </dgm:pt>
    <dgm:pt modelId="{062F6BB0-48DC-47A9-AD0A-1B738CFBFF66}" type="pres">
      <dgm:prSet presAssocID="{66D8AEC9-AB1F-409D-A20D-FFFB12512271}" presName="TopArrow" presStyleLbl="node1" presStyleIdx="0" presStyleCnt="2" custLinFactNeighborY="28721"/>
      <dgm:spPr/>
    </dgm:pt>
    <dgm:pt modelId="{7A479202-7068-4AA7-A127-CA57A0BE1F39}" type="pres">
      <dgm:prSet presAssocID="{66D8AEC9-AB1F-409D-A20D-FFFB12512271}" presName="BottomArrow" presStyleLbl="node1" presStyleIdx="1" presStyleCnt="2" custLinFactNeighborY="-29471"/>
      <dgm:spPr/>
    </dgm:pt>
  </dgm:ptLst>
  <dgm:cxnLst>
    <dgm:cxn modelId="{D30F790D-2476-4BF3-B0FE-47A38044D01E}" srcId="{66D8AEC9-AB1F-409D-A20D-FFFB12512271}" destId="{C56C6B01-4126-4544-B931-04B912281649}" srcOrd="1" destOrd="0" parTransId="{550447B0-3956-4C98-8612-FD3DA8BB3D47}" sibTransId="{307CD71E-E99B-467B-8441-B3A95636E205}"/>
    <dgm:cxn modelId="{BF73E71C-6F00-4632-AF07-9DBB5439DACC}" type="presOf" srcId="{66D8AEC9-AB1F-409D-A20D-FFFB12512271}" destId="{BFBE7E98-BD32-47C5-805A-EC9753060AFA}" srcOrd="0" destOrd="0" presId="urn:microsoft.com/office/officeart/2009/layout/ReverseList"/>
    <dgm:cxn modelId="{920A293E-05DC-4AFC-9633-71D610317F0A}" srcId="{66D8AEC9-AB1F-409D-A20D-FFFB12512271}" destId="{B0C823BD-D006-45F8-93DA-54D984603DFB}" srcOrd="0" destOrd="0" parTransId="{0B179F1B-0912-43B0-B381-07F223A73928}" sibTransId="{F88A1626-2F03-4B16-9085-89F2FD69663F}"/>
    <dgm:cxn modelId="{AF1FB842-5332-4670-B87E-9B6A1F128994}" type="presOf" srcId="{B0C823BD-D006-45F8-93DA-54D984603DFB}" destId="{6A962DCC-01AE-4566-9A2D-9B379EAD99EA}" srcOrd="1" destOrd="0" presId="urn:microsoft.com/office/officeart/2009/layout/ReverseList"/>
    <dgm:cxn modelId="{262ECB71-3FC5-4CF8-A58A-269B72AFF933}" type="presOf" srcId="{C56C6B01-4126-4544-B931-04B912281649}" destId="{C42F3C8F-25EB-42D7-9EC1-6805A6B2A8A2}" srcOrd="0" destOrd="0" presId="urn:microsoft.com/office/officeart/2009/layout/ReverseList"/>
    <dgm:cxn modelId="{28190F8A-4777-4A5C-9CF3-2511C38BD178}" type="presOf" srcId="{B0C823BD-D006-45F8-93DA-54D984603DFB}" destId="{D7764993-AE64-42D0-A2F6-5740CA1C231B}" srcOrd="0" destOrd="0" presId="urn:microsoft.com/office/officeart/2009/layout/ReverseList"/>
    <dgm:cxn modelId="{44448DB1-59E6-458D-94D0-9541C557246D}" type="presOf" srcId="{C56C6B01-4126-4544-B931-04B912281649}" destId="{A277C4D8-BA6C-4FBC-BBE3-F342CD383237}" srcOrd="1" destOrd="0" presId="urn:microsoft.com/office/officeart/2009/layout/ReverseList"/>
    <dgm:cxn modelId="{D22E4928-79DD-4281-83A4-65F67DDA27CC}" type="presParOf" srcId="{BFBE7E98-BD32-47C5-805A-EC9753060AFA}" destId="{D7764993-AE64-42D0-A2F6-5740CA1C231B}" srcOrd="0" destOrd="0" presId="urn:microsoft.com/office/officeart/2009/layout/ReverseList"/>
    <dgm:cxn modelId="{E6069D03-694E-46A7-8583-34C1A8CF69DD}" type="presParOf" srcId="{BFBE7E98-BD32-47C5-805A-EC9753060AFA}" destId="{6A962DCC-01AE-4566-9A2D-9B379EAD99EA}" srcOrd="1" destOrd="0" presId="urn:microsoft.com/office/officeart/2009/layout/ReverseList"/>
    <dgm:cxn modelId="{5794B90D-8A2C-45BE-B07F-272C9A329243}" type="presParOf" srcId="{BFBE7E98-BD32-47C5-805A-EC9753060AFA}" destId="{C42F3C8F-25EB-42D7-9EC1-6805A6B2A8A2}" srcOrd="2" destOrd="0" presId="urn:microsoft.com/office/officeart/2009/layout/ReverseList"/>
    <dgm:cxn modelId="{AE93A7E7-A8D9-4602-B3C5-34E1BDE7872F}" type="presParOf" srcId="{BFBE7E98-BD32-47C5-805A-EC9753060AFA}" destId="{A277C4D8-BA6C-4FBC-BBE3-F342CD383237}" srcOrd="3" destOrd="0" presId="urn:microsoft.com/office/officeart/2009/layout/ReverseList"/>
    <dgm:cxn modelId="{0D9F9AD2-8F68-4219-BBDA-C46ABE5FF8EA}" type="presParOf" srcId="{BFBE7E98-BD32-47C5-805A-EC9753060AFA}" destId="{062F6BB0-48DC-47A9-AD0A-1B738CFBFF66}" srcOrd="4" destOrd="0" presId="urn:microsoft.com/office/officeart/2009/layout/ReverseList"/>
    <dgm:cxn modelId="{42768B9F-B302-4DAD-B6DE-FFE437DFD87F}" type="presParOf" srcId="{BFBE7E98-BD32-47C5-805A-EC9753060AFA}" destId="{7A479202-7068-4AA7-A127-CA57A0BE1F3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62DCC-01AE-4566-9A2D-9B379EAD99EA}">
      <dsp:nvSpPr>
        <dsp:cNvPr id="0" name=""/>
        <dsp:cNvSpPr/>
      </dsp:nvSpPr>
      <dsp:spPr>
        <a:xfrm rot="16200000">
          <a:off x="1708491" y="988045"/>
          <a:ext cx="807047" cy="127855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latin typeface="Bookman Old Style" panose="02050604050505020204" pitchFamily="18" charset="0"/>
            </a:rPr>
            <a:t>Simplificar fracciones</a:t>
          </a:r>
        </a:p>
      </dsp:txBody>
      <dsp:txXfrm rot="5400000">
        <a:off x="1512139" y="1263205"/>
        <a:ext cx="1239155" cy="728239"/>
      </dsp:txXfrm>
    </dsp:sp>
    <dsp:sp modelId="{A277C4D8-BA6C-4FBC-BBE3-F342CD383237}">
      <dsp:nvSpPr>
        <dsp:cNvPr id="0" name=""/>
        <dsp:cNvSpPr/>
      </dsp:nvSpPr>
      <dsp:spPr>
        <a:xfrm rot="5400000">
          <a:off x="3024102" y="988045"/>
          <a:ext cx="849059" cy="127855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500" kern="1200" dirty="0">
              <a:latin typeface="Bookman Old Style" panose="02050604050505020204" pitchFamily="18" charset="0"/>
            </a:rPr>
            <a:t>Multiplicar fracciones</a:t>
          </a:r>
        </a:p>
      </dsp:txBody>
      <dsp:txXfrm rot="-5400000">
        <a:off x="2809353" y="1244250"/>
        <a:ext cx="1237104" cy="766149"/>
      </dsp:txXfrm>
    </dsp:sp>
    <dsp:sp modelId="{062F6BB0-48DC-47A9-AD0A-1B738CFBFF66}">
      <dsp:nvSpPr>
        <dsp:cNvPr id="0" name=""/>
        <dsp:cNvSpPr/>
      </dsp:nvSpPr>
      <dsp:spPr>
        <a:xfrm>
          <a:off x="2111884" y="383871"/>
          <a:ext cx="1336616" cy="13365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79202-7068-4AA7-A127-CA57A0BE1F39}">
      <dsp:nvSpPr>
        <dsp:cNvPr id="0" name=""/>
        <dsp:cNvSpPr/>
      </dsp:nvSpPr>
      <dsp:spPr>
        <a:xfrm rot="10800000">
          <a:off x="2111884" y="1523879"/>
          <a:ext cx="1336616" cy="13365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832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54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578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0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960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713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03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85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588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95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0B7A87-A2B4-4C7B-9273-FDF639FA295A}" type="datetimeFigureOut">
              <a:rPr lang="es-CL" smtClean="0"/>
              <a:t>17-07-2020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21012F3-E1FC-4675-9397-05DB3F9570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85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microsoft.com/office/2007/relationships/media" Target="../media/media14.m4a"/><Relationship Id="rId7" Type="http://schemas.openxmlformats.org/officeDocument/2006/relationships/image" Target="../media/image1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video" Target="https://www.youtube.com/embed/VDTZG1aHiHc?start=1&amp;feature=oembed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NtvQitNbL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media" Target="../media/media8.m4a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Data" Target="../diagrams/data1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audio" Target="../media/media8.m4a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35353-C828-4425-A97B-0D46D288F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929" y="1659796"/>
            <a:ext cx="8563045" cy="2246395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tx1"/>
                </a:solidFill>
                <a:latin typeface="Bookman Old Style" panose="02050604050505020204" pitchFamily="18" charset="0"/>
              </a:rPr>
              <a:t>¡Bienvenidos a la clase!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F25660-1182-4E34-BA09-1394D7BBA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8606" y="5431356"/>
            <a:ext cx="5054788" cy="1098395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FFFFFF"/>
                </a:solidFill>
                <a:latin typeface="Bookman Old Style" panose="02050604050505020204" pitchFamily="18" charset="0"/>
              </a:rPr>
              <a:t>Profesora Débora Orellana Arias</a:t>
            </a:r>
          </a:p>
        </p:txBody>
      </p:sp>
      <p:pic>
        <p:nvPicPr>
          <p:cNvPr id="7" name="Imagen 6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DDC25F29-A1E3-4230-9E35-ACA82796BE5E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57252" y="477531"/>
            <a:ext cx="3011354" cy="955848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341FA53-D62B-410E-BA60-9C6A65F5D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22496" y="5920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52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AFC1A-89C5-4A64-908D-24EF3ABC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Bookman Old Style" panose="02050604050505020204" pitchFamily="18" charset="0"/>
              </a:rPr>
              <a:t>División de fracciones positivas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6D2347-01E5-459A-AAC8-17B112A62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latin typeface="Bookman Old Style" panose="02050604050505020204" pitchFamily="18" charset="0"/>
              </a:rPr>
              <a:t>Segunda forma: Multiplicar por el inverso multiplicativo, multiplicar el dividendo por el inverso multiplicativo del divisor. Para luego multiplicar numeradores y denominadores formando la fracción final. </a:t>
            </a:r>
          </a:p>
          <a:p>
            <a:endParaRPr lang="es-CL" dirty="0">
              <a:latin typeface="Bookman Old Style" panose="02050604050505020204" pitchFamily="18" charset="0"/>
            </a:endParaRPr>
          </a:p>
          <a:p>
            <a:endParaRPr lang="es-CL" dirty="0">
              <a:latin typeface="Bookman Old Style" panose="0205060405050502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069B8D-1A1C-4CE2-981D-0D86D9254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317" y="3438278"/>
            <a:ext cx="5833217" cy="1963102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2D862DD-9977-4851-B01C-3FDCE8AC6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5676900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1163E5D-9FCD-4CDB-88CC-BF86D9ACEF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85525" y="5673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086532B-5A3E-44A5-A0C2-22A0DB316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7F33A5-E1BE-47AD-9F57-1081B3F7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0" y="513889"/>
            <a:ext cx="8312360" cy="1356360"/>
          </a:xfrm>
        </p:spPr>
        <p:txBody>
          <a:bodyPr>
            <a:normAutofit fontScale="90000"/>
          </a:bodyPr>
          <a:lstStyle/>
          <a:p>
            <a:r>
              <a:rPr lang="es-CL" dirty="0"/>
              <a:t>Recuerda que para expresar fracciones como números decimales debes:</a:t>
            </a:r>
          </a:p>
        </p:txBody>
      </p:sp>
      <p:sp>
        <p:nvSpPr>
          <p:cNvPr id="19" name="Content Placeholder 16">
            <a:extLst>
              <a:ext uri="{FF2B5EF4-FFF2-40B4-BE49-F238E27FC236}">
                <a16:creationId xmlns:a16="http://schemas.microsoft.com/office/drawing/2014/main" id="{ED2F2F5E-390B-497A-A441-50CDE630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1520" y="2163985"/>
            <a:ext cx="8412940" cy="4038600"/>
          </a:xfrm>
        </p:spPr>
        <p:txBody>
          <a:bodyPr>
            <a:normAutofit/>
          </a:bodyPr>
          <a:lstStyle/>
          <a:p>
            <a:r>
              <a:rPr lang="es-CL" dirty="0"/>
              <a:t>Amplificar o simplificar la fracción hasta obtener como denominador 10, 100, 1000. Luego, escribir el numerador y ubicar la coma tantos lugares a la izquierda como cantidad de ceros tenga el denominador.</a:t>
            </a:r>
          </a:p>
          <a:p>
            <a:pPr>
              <a:buFontTx/>
              <a:buChar char="-"/>
            </a:pPr>
            <a:endParaRPr lang="es-CL" dirty="0"/>
          </a:p>
          <a:p>
            <a:pPr>
              <a:buFontTx/>
              <a:buChar char="-"/>
            </a:pPr>
            <a:endParaRPr lang="es-CL" dirty="0"/>
          </a:p>
          <a:p>
            <a:pPr marL="45720" indent="0">
              <a:buNone/>
            </a:pPr>
            <a:endParaRPr lang="es-CL" dirty="0"/>
          </a:p>
          <a:p>
            <a:r>
              <a:rPr lang="es-CL" dirty="0"/>
              <a:t>O dividir el numerador por el denominador. 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3" name="Marcador de contenido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8D0510D-DD5D-414A-BFFA-2745986A1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80" y="243840"/>
            <a:ext cx="2535468" cy="20303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AD59D8-1CB4-46C3-AFCD-9E2D44262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7661" y="3532661"/>
            <a:ext cx="2907839" cy="84900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327B1A9-172E-4C05-9469-BF26219F09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302" y="3586564"/>
            <a:ext cx="1732455" cy="8257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B44BEC5-773B-47E0-BACE-112A03068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769" y="5441313"/>
            <a:ext cx="2875036" cy="849004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8ED4E39-5149-4608-BE0D-B55268B8F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1530" y="5680717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0B20A90-9B9F-4C6F-9D4A-FB668B20E8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80040" y="56807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F6DC3-6908-4ED0-ACC1-3F6C686B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85" y="182720"/>
            <a:ext cx="7465325" cy="1443269"/>
          </a:xfrm>
        </p:spPr>
        <p:txBody>
          <a:bodyPr>
            <a:normAutofit/>
          </a:bodyPr>
          <a:lstStyle/>
          <a:p>
            <a:r>
              <a:rPr lang="es-CL" sz="4800" dirty="0">
                <a:latin typeface="Bookman Old Style" panose="02050604050505020204" pitchFamily="18" charset="0"/>
              </a:rPr>
              <a:t>¡Desafío matemático x2!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8A8F57F-8BBB-4583-9B55-5503FFDD8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00" y="3106717"/>
            <a:ext cx="5199926" cy="27861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95A117-C378-4849-A44D-DDD651905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27" y="2613843"/>
            <a:ext cx="3990975" cy="37719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351F172-57E9-4EBC-8C87-F07EA6B9A327}"/>
              </a:ext>
            </a:extLst>
          </p:cNvPr>
          <p:cNvSpPr txBox="1"/>
          <p:nvPr/>
        </p:nvSpPr>
        <p:spPr>
          <a:xfrm>
            <a:off x="750300" y="1625989"/>
            <a:ext cx="5321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Encuentra los resultados del recuadro. Considera que el número que va en cada caja es el cociente de las dos cajas que se encuentran debajo.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CF1BF5-2F41-4F54-AFB3-647B93B666CE}"/>
              </a:ext>
            </a:extLst>
          </p:cNvPr>
          <p:cNvSpPr txBox="1"/>
          <p:nvPr/>
        </p:nvSpPr>
        <p:spPr>
          <a:xfrm>
            <a:off x="7662407" y="1625989"/>
            <a:ext cx="315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Completa la tabla para que cada producto se cumpla. 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20CF37D-4A1C-4518-8A1A-FA66C3540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4902" y="5897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6288E-0888-4C25-8805-D76446CEC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709" y="1103161"/>
            <a:ext cx="5199926" cy="1443269"/>
          </a:xfrm>
        </p:spPr>
        <p:txBody>
          <a:bodyPr>
            <a:normAutofit/>
          </a:bodyPr>
          <a:lstStyle/>
          <a:p>
            <a:r>
              <a:rPr lang="es-CL" sz="4000" dirty="0">
                <a:latin typeface="Bookman Old Style" panose="02050604050505020204" pitchFamily="18" charset="0"/>
              </a:rPr>
              <a:t>Reflexión   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4E60990-EA1A-4385-93F2-714AD4F4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2" y="2546430"/>
            <a:ext cx="5084178" cy="281714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¿Para </a:t>
            </a:r>
            <a:r>
              <a:rPr lang="en-US" sz="1800" dirty="0" err="1">
                <a:latin typeface="Bookman Old Style" panose="02050604050505020204" pitchFamily="18" charset="0"/>
              </a:rPr>
              <a:t>qué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s-CL" sz="1800" dirty="0">
                <a:latin typeface="Bookman Old Style" panose="02050604050505020204" pitchFamily="18" charset="0"/>
              </a:rPr>
              <a:t>sirve</a:t>
            </a:r>
            <a:r>
              <a:rPr lang="en-US" sz="1800" dirty="0">
                <a:latin typeface="Bookman Old Style" panose="02050604050505020204" pitchFamily="18" charset="0"/>
              </a:rPr>
              <a:t> multiplicar y dividir fracciones? </a:t>
            </a:r>
          </a:p>
          <a:p>
            <a:pPr marL="45720" indent="0">
              <a:buNone/>
            </a:pPr>
            <a:endParaRPr lang="en-US" sz="1800" dirty="0">
              <a:latin typeface="Bookman Old Style" panose="02050604050505020204" pitchFamily="18" charset="0"/>
            </a:endParaRPr>
          </a:p>
          <a:p>
            <a:r>
              <a:rPr lang="en-US" sz="1800" dirty="0">
                <a:latin typeface="Bookman Old Style" panose="02050604050505020204" pitchFamily="18" charset="0"/>
              </a:rPr>
              <a:t>¿</a:t>
            </a:r>
            <a:r>
              <a:rPr lang="en-US" sz="1800" dirty="0" err="1">
                <a:latin typeface="Bookman Old Style" panose="02050604050505020204" pitchFamily="18" charset="0"/>
              </a:rPr>
              <a:t>Qué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s-CL" sz="1800" dirty="0">
                <a:latin typeface="Bookman Old Style" panose="02050604050505020204" pitchFamily="18" charset="0"/>
              </a:rPr>
              <a:t>estrategias</a:t>
            </a:r>
            <a:r>
              <a:rPr lang="en-US" sz="1800" dirty="0">
                <a:latin typeface="Bookman Old Style" panose="02050604050505020204" pitchFamily="18" charset="0"/>
              </a:rPr>
              <a:t> has </a:t>
            </a:r>
            <a:r>
              <a:rPr lang="es-CL" sz="1800" dirty="0">
                <a:latin typeface="Bookman Old Style" panose="02050604050505020204" pitchFamily="18" charset="0"/>
              </a:rPr>
              <a:t>utilizado</a:t>
            </a:r>
            <a:r>
              <a:rPr lang="en-US" sz="1800" dirty="0">
                <a:latin typeface="Bookman Old Style" panose="02050604050505020204" pitchFamily="18" charset="0"/>
              </a:rPr>
              <a:t>? </a:t>
            </a:r>
          </a:p>
          <a:p>
            <a:pPr>
              <a:buFontTx/>
              <a:buChar char="-"/>
            </a:pPr>
            <a:endParaRPr lang="en-US" sz="1800" dirty="0">
              <a:latin typeface="Bookman Old Style" panose="02050604050505020204" pitchFamily="18" charset="0"/>
            </a:endParaRPr>
          </a:p>
          <a:p>
            <a:r>
              <a:rPr lang="en-US" sz="1800" dirty="0">
                <a:latin typeface="Bookman Old Style" panose="02050604050505020204" pitchFamily="18" charset="0"/>
              </a:rPr>
              <a:t>¿</a:t>
            </a:r>
            <a:r>
              <a:rPr lang="en-US" sz="1800" dirty="0" err="1">
                <a:latin typeface="Bookman Old Style" panose="02050604050505020204" pitchFamily="18" charset="0"/>
              </a:rPr>
              <a:t>Qué</a:t>
            </a:r>
            <a:r>
              <a:rPr lang="en-US" sz="1800" dirty="0">
                <a:latin typeface="Bookman Old Style" panose="02050604050505020204" pitchFamily="18" charset="0"/>
              </a:rPr>
              <a:t> </a:t>
            </a:r>
            <a:r>
              <a:rPr lang="es-CL" sz="1800" dirty="0">
                <a:latin typeface="Bookman Old Style" panose="02050604050505020204" pitchFamily="18" charset="0"/>
              </a:rPr>
              <a:t>dificultades</a:t>
            </a:r>
            <a:r>
              <a:rPr lang="en-US" sz="1800" dirty="0">
                <a:latin typeface="Bookman Old Style" panose="02050604050505020204" pitchFamily="18" charset="0"/>
              </a:rPr>
              <a:t> has </a:t>
            </a:r>
            <a:r>
              <a:rPr lang="es-CL" sz="1800" dirty="0">
                <a:latin typeface="Bookman Old Style" panose="02050604050505020204" pitchFamily="18" charset="0"/>
              </a:rPr>
              <a:t>encontrado</a:t>
            </a:r>
            <a:r>
              <a:rPr lang="en-US" sz="1800" dirty="0">
                <a:latin typeface="Bookman Old Style" panose="02050604050505020204" pitchFamily="18" charset="0"/>
              </a:rPr>
              <a:t> y </a:t>
            </a:r>
            <a:r>
              <a:rPr lang="en-US" sz="1800" noProof="1">
                <a:latin typeface="Bookman Old Style" panose="02050604050505020204" pitchFamily="18" charset="0"/>
              </a:rPr>
              <a:t>cómo</a:t>
            </a:r>
            <a:r>
              <a:rPr lang="en-US" sz="1800" dirty="0">
                <a:latin typeface="Bookman Old Style" panose="02050604050505020204" pitchFamily="18" charset="0"/>
              </a:rPr>
              <a:t> lo has </a:t>
            </a:r>
            <a:r>
              <a:rPr lang="es-CL" sz="1800" dirty="0">
                <a:latin typeface="Bookman Old Style" panose="02050604050505020204" pitchFamily="18" charset="0"/>
              </a:rPr>
              <a:t>resuelto</a:t>
            </a:r>
            <a:r>
              <a:rPr lang="en-US" sz="1800" dirty="0">
                <a:latin typeface="Bookman Old Style" panose="02050604050505020204" pitchFamily="18" charset="0"/>
              </a:rPr>
              <a:t>?</a:t>
            </a:r>
          </a:p>
          <a:p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9A810D4-D74E-4152-841E-8A739BAEF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30" b="10605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8D37A1A-5A23-41CB-B2A1-76DDC9F319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3063" y="5866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A457FE-999D-45D4-9F3C-99D629DB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770" y="446988"/>
            <a:ext cx="3758101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solidFill>
                  <a:srgbClr val="FFFFFF"/>
                </a:solidFill>
              </a:rPr>
              <a:t>¡Gracias por </a:t>
            </a:r>
            <a:r>
              <a:rPr lang="es-CL" sz="5400" b="1" cap="all" dirty="0">
                <a:solidFill>
                  <a:srgbClr val="FFFFFF"/>
                </a:solidFill>
              </a:rPr>
              <a:t>su</a:t>
            </a:r>
            <a:r>
              <a:rPr lang="en-US" sz="5400" b="1" cap="all" dirty="0">
                <a:solidFill>
                  <a:srgbClr val="FFFFFF"/>
                </a:solidFill>
              </a:rPr>
              <a:t> </a:t>
            </a:r>
            <a:r>
              <a:rPr lang="es-CL" sz="5400" b="1" cap="all" dirty="0">
                <a:solidFill>
                  <a:srgbClr val="FFFFFF"/>
                </a:solidFill>
              </a:rPr>
              <a:t>atención</a:t>
            </a:r>
            <a:r>
              <a:rPr lang="en-US" sz="5400" b="1" cap="all" dirty="0">
                <a:solidFill>
                  <a:srgbClr val="FFFFFF"/>
                </a:solidFill>
              </a:rPr>
              <a:t>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349CFF0-56BF-4B66-BA0E-09803BFA6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85696" y="857675"/>
            <a:ext cx="4018312" cy="514066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0DA80DE-4F06-4EA5-9D6C-E3946C7D6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6521" y="5875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6C98AC-7C05-4999-B200-C80092360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6924" y="4356635"/>
            <a:ext cx="4535850" cy="1543422"/>
          </a:xfrm>
        </p:spPr>
        <p:txBody>
          <a:bodyPr>
            <a:normAutofit/>
          </a:bodyPr>
          <a:lstStyle/>
          <a:p>
            <a:r>
              <a:rPr lang="es-CL" dirty="0">
                <a:latin typeface="Bookman Old Style" panose="02050604050505020204" pitchFamily="18" charset="0"/>
              </a:rPr>
              <a:t>Objetivo: </a:t>
            </a:r>
            <a:r>
              <a:rPr lang="es-MX" dirty="0">
                <a:latin typeface="Bookman Old Style" panose="02050604050505020204" pitchFamily="18" charset="0"/>
              </a:rPr>
              <a:t>Aplicar la multiplicación y división en fracciones positivas</a:t>
            </a:r>
            <a:endParaRPr lang="es-CL" dirty="0">
              <a:latin typeface="Bookman Old Style" panose="02050604050505020204" pitchFamily="18" charset="0"/>
            </a:endParaRPr>
          </a:p>
        </p:txBody>
      </p:sp>
      <p:pic>
        <p:nvPicPr>
          <p:cNvPr id="7" name="Imagen 6" descr="Imagen que contiene señal&#10;&#10;Descripción generada automáticamente">
            <a:extLst>
              <a:ext uri="{FF2B5EF4-FFF2-40B4-BE49-F238E27FC236}">
                <a16:creationId xmlns:a16="http://schemas.microsoft.com/office/drawing/2014/main" id="{4E8A4F14-DAE5-4B47-9D55-B9F4A75884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r="10221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2D0842B-3ADE-4514-9849-4A4552199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6507" y="5900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DD648-F222-4A51-8E0E-771C74C0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19" y="57679"/>
            <a:ext cx="9875520" cy="1356360"/>
          </a:xfrm>
        </p:spPr>
        <p:txBody>
          <a:bodyPr>
            <a:normAutofit/>
          </a:bodyPr>
          <a:lstStyle/>
          <a:p>
            <a:r>
              <a:rPr lang="es-CL" dirty="0">
                <a:latin typeface="Bookman Old Style" panose="02050604050505020204" pitchFamily="18" charset="0"/>
              </a:rPr>
              <a:t>Para comenzar …</a:t>
            </a:r>
          </a:p>
        </p:txBody>
      </p:sp>
      <p:pic>
        <p:nvPicPr>
          <p:cNvPr id="7" name="Elementos multimedia en línea 6" title="MULTIPLICACION DE FRACCIONES Super facil">
            <a:hlinkClick r:id="" action="ppaction://media"/>
            <a:extLst>
              <a:ext uri="{FF2B5EF4-FFF2-40B4-BE49-F238E27FC236}">
                <a16:creationId xmlns:a16="http://schemas.microsoft.com/office/drawing/2014/main" id="{6EF61F0B-B0ED-4820-83CB-24049A6898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47560" y="1414039"/>
            <a:ext cx="8896879" cy="5004495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45FDC90-FEF0-4CC6-A4A3-F1EE070D8E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13480" y="5808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DD648-F222-4A51-8E0E-771C74C0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171450"/>
            <a:ext cx="9875520" cy="1356360"/>
          </a:xfrm>
        </p:spPr>
        <p:txBody>
          <a:bodyPr>
            <a:normAutofit/>
          </a:bodyPr>
          <a:lstStyle/>
          <a:p>
            <a:r>
              <a:rPr lang="es-CL" dirty="0">
                <a:latin typeface="Bookman Old Style" panose="02050604050505020204" pitchFamily="18" charset="0"/>
              </a:rPr>
              <a:t>Para comenzar …</a:t>
            </a:r>
          </a:p>
        </p:txBody>
      </p:sp>
      <p:pic>
        <p:nvPicPr>
          <p:cNvPr id="3" name="Elementos multimedia en línea 2" title="DIVISIￃﾓN DE FRACCIONES Super facil">
            <a:hlinkClick r:id="" action="ppaction://media"/>
            <a:extLst>
              <a:ext uri="{FF2B5EF4-FFF2-40B4-BE49-F238E27FC236}">
                <a16:creationId xmlns:a16="http://schemas.microsoft.com/office/drawing/2014/main" id="{F6EA0F5A-5C6E-493C-8480-E647F47587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4917" y="1341563"/>
            <a:ext cx="9002166" cy="50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DD648-F222-4A51-8E0E-771C74C0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859" y="898358"/>
            <a:ext cx="4798142" cy="40468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0" i="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AYUDEMOS A MARTÍ</a:t>
            </a:r>
            <a: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 A RESOLVER EL PROBLEMA</a:t>
            </a:r>
            <a:endParaRPr lang="en-US" sz="4800" b="0" i="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481F16-7EC0-4406-97C3-D419B4616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701410"/>
            <a:ext cx="5462001" cy="5462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934E640-FDAE-477D-A08C-A58849341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2300" y="5858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BA77C6-F71A-49CD-B543-58EEF88AA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169" y="857675"/>
            <a:ext cx="3753504" cy="514066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4578B-77EA-497F-8287-9355C8EB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8407" y="1408709"/>
            <a:ext cx="5589998" cy="4038600"/>
          </a:xfrm>
        </p:spPr>
        <p:txBody>
          <a:bodyPr>
            <a:normAutofit/>
          </a:bodyPr>
          <a:lstStyle/>
          <a:p>
            <a:r>
              <a:rPr lang="es-CL" sz="2400" dirty="0">
                <a:latin typeface="Bookman Old Style" panose="02050604050505020204" pitchFamily="18" charset="0"/>
              </a:rPr>
              <a:t>La mamá de Martín le pidió que sacará la cuenta de la cantidad de vasos que alcanza con un bidón de agua.</a:t>
            </a:r>
          </a:p>
          <a:p>
            <a:r>
              <a:rPr lang="es-CL" sz="2400" dirty="0">
                <a:latin typeface="Bookman Old Style" panose="02050604050505020204" pitchFamily="18" charset="0"/>
              </a:rPr>
              <a:t> ¿Cuántos vasos se pueden llenar con el contenido del dispensador de agua?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1DB385-4E42-450D-B151-9F4BBD892FD9}"/>
              </a:ext>
            </a:extLst>
          </p:cNvPr>
          <p:cNvSpPr txBox="1"/>
          <p:nvPr/>
        </p:nvSpPr>
        <p:spPr>
          <a:xfrm>
            <a:off x="7990449" y="448759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98 vasos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8746DA7A-7282-417C-BB53-969AE5889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3688" y="5729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74D31-6BE4-4474-BF0D-0DAE009E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375" y="570771"/>
            <a:ext cx="4566230" cy="34377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5000" b="1" cap="all" dirty="0">
                <a:solidFill>
                  <a:srgbClr val="FFFFFF"/>
                </a:solidFill>
                <a:latin typeface="Bookman Old Style" panose="02050604050505020204" pitchFamily="18" charset="0"/>
              </a:rPr>
              <a:t>¿Cómo multiplicar y dividir fracciones </a:t>
            </a:r>
            <a:r>
              <a:rPr lang="es-CL" sz="5000" b="1" cap="all" dirty="0">
                <a:solidFill>
                  <a:srgbClr val="FFFFFF"/>
                </a:solidFill>
                <a:latin typeface="Bookman Old Style" panose="02050604050505020204" pitchFamily="18" charset="0"/>
              </a:rPr>
              <a:t>positivas</a:t>
            </a:r>
            <a:r>
              <a:rPr lang="en-US" sz="5000" b="1" cap="all" dirty="0">
                <a:solidFill>
                  <a:srgbClr val="FFFFFF"/>
                </a:solidFill>
                <a:latin typeface="Bookman Old Style" panose="02050604050505020204" pitchFamily="18" charset="0"/>
              </a:rPr>
              <a:t>?</a:t>
            </a:r>
          </a:p>
        </p:txBody>
      </p:sp>
      <p:pic>
        <p:nvPicPr>
          <p:cNvPr id="4" name="Marcador de contenido 3" descr="Imagen que contiene verde, interior, cara, juguete&#10;&#10;Descripción generada automáticamente">
            <a:extLst>
              <a:ext uri="{FF2B5EF4-FFF2-40B4-BE49-F238E27FC236}">
                <a16:creationId xmlns:a16="http://schemas.microsoft.com/office/drawing/2014/main" id="{6E4BC970-7B8D-47E7-818E-4A99EA3A8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" b="4042"/>
          <a:stretch/>
        </p:blipFill>
        <p:spPr>
          <a:xfrm>
            <a:off x="1269449" y="858665"/>
            <a:ext cx="4593715" cy="5140669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D2301B8-DFC7-43A2-9583-4DD95180C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4157" y="5813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2C4DF-4749-4473-990E-1DC08E6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632125"/>
            <a:ext cx="10691445" cy="1356360"/>
          </a:xfrm>
        </p:spPr>
        <p:txBody>
          <a:bodyPr/>
          <a:lstStyle/>
          <a:p>
            <a:r>
              <a:rPr lang="es-CL" dirty="0">
                <a:latin typeface="Bookman Old Style" panose="02050604050505020204" pitchFamily="18" charset="0"/>
              </a:rPr>
              <a:t>Multiplicación de fracciones positivas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C4A92B-C0D4-4D6F-A358-45DD28B3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/>
          <a:lstStyle/>
          <a:p>
            <a:r>
              <a:rPr lang="es-CL" dirty="0">
                <a:latin typeface="Bookman Old Style" panose="02050604050505020204" pitchFamily="18" charset="0"/>
              </a:rPr>
              <a:t>Primer paso: Simplificar las fracciones, cualquier numerador se puede simplificar con cualquier denominador</a:t>
            </a:r>
          </a:p>
          <a:p>
            <a:r>
              <a:rPr lang="es-CL" dirty="0">
                <a:latin typeface="Bookman Old Style" panose="02050604050505020204" pitchFamily="18" charset="0"/>
              </a:rPr>
              <a:t>Segundo paso: Se multiplican los denominadores para obtener el denominador final y se multiplican los numeradores para obtener el numerador final.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00DB93B-3E1D-4B64-B405-1A8B6A3A44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6757033"/>
              </p:ext>
            </p:extLst>
          </p:nvPr>
        </p:nvGraphicFramePr>
        <p:xfrm>
          <a:off x="277445" y="3367370"/>
          <a:ext cx="5560647" cy="32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A3A97DF-82F4-43BA-B8B2-51FF19F314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2201" y="3985260"/>
            <a:ext cx="4829419" cy="2018546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09F25B1-957A-4F16-8C19-CBFEBBCC79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400" y="5699006"/>
            <a:ext cx="609600" cy="6096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27D2631-0F0D-465F-ACA1-2ACFEE2ED0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30171" y="5699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0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4255A-7077-487F-8A69-4AAD840E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s-CL" dirty="0">
                <a:latin typeface="Bookman Old Style" panose="02050604050505020204" pitchFamily="18" charset="0"/>
              </a:rPr>
              <a:t>División de fracciones positivas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3B8219-3C88-4D3B-BB32-A8488B247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621" y="2093789"/>
            <a:ext cx="2896569" cy="176065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C17993-5ED9-43A7-854A-CA97B6A8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/>
          </a:bodyPr>
          <a:lstStyle/>
          <a:p>
            <a:r>
              <a:rPr lang="es-CL" dirty="0">
                <a:latin typeface="Bookman Old Style" panose="02050604050505020204" pitchFamily="18" charset="0"/>
              </a:rPr>
              <a:t>Primera forma: Multiplicar en cruz, multiplicar el numerador de la primera fracción por el denominador de la segunda fracción y el resultado colocarlo en el numerador de la fracción final. Por otro lado, tenemos que multiplicar el denominador de la primera fracción por el numerador de la segunda fracción y el resultado lo escribimos en el denominador de la fracción final.</a:t>
            </a:r>
          </a:p>
          <a:p>
            <a:endParaRPr lang="es-CL" dirty="0">
              <a:latin typeface="Bookman Old Style" panose="02050604050505020204" pitchFamily="18" charset="0"/>
            </a:endParaRP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35FE475-F43C-4009-B501-B6AE08070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7971" y="5638800"/>
            <a:ext cx="609600" cy="6096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DF4DBEA-4AB8-48B8-9D7E-EF7867E9E2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88858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361</Words>
  <Application>Microsoft Office PowerPoint</Application>
  <PresentationFormat>Panorámica</PresentationFormat>
  <Paragraphs>35</Paragraphs>
  <Slides>14</Slides>
  <Notes>0</Notes>
  <HiddenSlides>0</HiddenSlides>
  <MMClips>19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Corbel</vt:lpstr>
      <vt:lpstr>Base</vt:lpstr>
      <vt:lpstr>¡Bienvenidos a la clase!</vt:lpstr>
      <vt:lpstr>Presentación de PowerPoint</vt:lpstr>
      <vt:lpstr>Para comenzar …</vt:lpstr>
      <vt:lpstr>Para comenzar …</vt:lpstr>
      <vt:lpstr>AYUDEMOS A MARTÍN A RESOLVER EL PROBLEMA</vt:lpstr>
      <vt:lpstr>Presentación de PowerPoint</vt:lpstr>
      <vt:lpstr>¿Cómo multiplicar y dividir fracciones positivas?</vt:lpstr>
      <vt:lpstr>Multiplicación de fracciones positivas</vt:lpstr>
      <vt:lpstr>División de fracciones positivas</vt:lpstr>
      <vt:lpstr>División de fracciones positivas</vt:lpstr>
      <vt:lpstr>Recuerda que para expresar fracciones como números decimales debes:</vt:lpstr>
      <vt:lpstr>¡Desafío matemático x2! </vt:lpstr>
      <vt:lpstr>Reflexión    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la clase!</dc:title>
  <dc:creator>Debora Orellana</dc:creator>
  <cp:lastModifiedBy>consuelo isla</cp:lastModifiedBy>
  <cp:revision>12</cp:revision>
  <dcterms:created xsi:type="dcterms:W3CDTF">2020-06-25T03:58:39Z</dcterms:created>
  <dcterms:modified xsi:type="dcterms:W3CDTF">2020-07-17T20:19:44Z</dcterms:modified>
</cp:coreProperties>
</file>