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4" r:id="rId5"/>
    <p:sldId id="276" r:id="rId6"/>
    <p:sldId id="277" r:id="rId7"/>
    <p:sldId id="278" r:id="rId8"/>
    <p:sldId id="279" r:id="rId9"/>
    <p:sldId id="268" r:id="rId10"/>
    <p:sldId id="269" r:id="rId11"/>
    <p:sldId id="283" r:id="rId12"/>
    <p:sldId id="284" r:id="rId13"/>
    <p:sldId id="270" r:id="rId14"/>
    <p:sldId id="289" r:id="rId15"/>
    <p:sldId id="281" r:id="rId16"/>
    <p:sldId id="285" r:id="rId17"/>
    <p:sldId id="282" r:id="rId18"/>
    <p:sldId id="288" r:id="rId19"/>
  </p:sldIdLst>
  <p:sldSz cx="12188825" cy="6858000"/>
  <p:notesSz cx="6858000" cy="9144000"/>
  <p:defaultTextStyle>
    <a:defPPr rtl="0">
      <a:defRPr lang="es-e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howGuides="1">
      <p:cViewPr varScale="1">
        <p:scale>
          <a:sx n="72" d="100"/>
          <a:sy n="72" d="100"/>
        </p:scale>
        <p:origin x="654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75" d="100"/>
          <a:sy n="75" d="100"/>
        </p:scale>
        <p:origin x="3342" y="7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DD6FA3E-F0AA-4174-B4A2-E5A74C55C518}" type="datetime1">
              <a:rPr lang="es-ES" smtClean="0">
                <a:solidFill>
                  <a:schemeClr val="tx2"/>
                </a:solidFill>
              </a:rPr>
              <a:pPr algn="r" rtl="0"/>
              <a:t>17/07/2020</a:t>
            </a:fld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es-ES">
                <a:solidFill>
                  <a:schemeClr val="tx2"/>
                </a:solidFill>
              </a:rPr>
              <a:pPr algn="r" rtl="0"/>
              <a:t>‹Nº›</a:t>
            </a:fld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E142CE8E-1509-4367-B318-56C7A1E910B6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A6EC49-7015-4469-9A74-004F639B3FDA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778434-5D58-47CE-9224-ED2BB79A18DD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83ED9F-182D-465B-83F0-8108EBE0391A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1690F1-80DA-4D8B-B458-8D4BD410131D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778C7E-2806-4739-BD8D-319D61955722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8437A7-884C-4343-A93E-6370C2487814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ED79CC-2E17-4813-9B77-E03A744EFEA4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229622-6F3C-4902-9962-43BF7D6E67A7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F52E44-9152-44CF-BA11-17304D98E8E7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C6F3C807-97E5-4EB1-B67A-316AEC28F394}" type="datetime1">
              <a:rPr lang="es-ES" smtClean="0"/>
              <a:pPr/>
              <a:t>17/07/2020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video" Target="https://www.youtube.com/embed/IHblqjW8RY8?start=6&amp;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microsoft.com/office/2007/relationships/media" Target="../media/media14.m4a"/><Relationship Id="rId7" Type="http://schemas.openxmlformats.org/officeDocument/2006/relationships/image" Target="../media/image21.png"/><Relationship Id="rId12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emf"/><Relationship Id="rId4" Type="http://schemas.openxmlformats.org/officeDocument/2006/relationships/audio" Target="../media/media14.m4a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6.m4a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6.m4a"/><Relationship Id="rId7" Type="http://schemas.openxmlformats.org/officeDocument/2006/relationships/image" Target="../media/image11.emf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4.emf"/><Relationship Id="rId4" Type="http://schemas.openxmlformats.org/officeDocument/2006/relationships/audio" Target="../media/media6.m4a"/><Relationship Id="rId9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06180" y="811233"/>
            <a:ext cx="7008574" cy="3298825"/>
          </a:xfrm>
        </p:spPr>
        <p:txBody>
          <a:bodyPr rtlCol="0"/>
          <a:lstStyle/>
          <a:p>
            <a:pPr algn="ctr" rtl="0"/>
            <a:r>
              <a:rPr lang="es-ES" dirty="0"/>
              <a:t>¡Bienvenidos a la clase!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38228" y="5573783"/>
            <a:ext cx="7008574" cy="1244600"/>
          </a:xfrm>
        </p:spPr>
        <p:txBody>
          <a:bodyPr rtlCol="0"/>
          <a:lstStyle/>
          <a:p>
            <a:pPr rtl="0"/>
            <a:r>
              <a:rPr lang="es-ES" dirty="0"/>
              <a:t>Profesora: Débora Orellana Arias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93153D-B2BA-4B37-AFF4-6BAA5EBC9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117" y="332656"/>
            <a:ext cx="3011685" cy="957155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A2EE57B-FC59-46E6-BC3A-957C1C372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002" y="589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ECUACIONES DE PRIMER GRADO Super facil - Para principiantes">
            <a:hlinkClick r:id="" action="ppaction://media"/>
            <a:extLst>
              <a:ext uri="{FF2B5EF4-FFF2-40B4-BE49-F238E27FC236}">
                <a16:creationId xmlns:a16="http://schemas.microsoft.com/office/drawing/2014/main" id="{5D3F02E7-CC13-4F3B-B1F3-7D3A83B8B0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90070" y="839058"/>
            <a:ext cx="9208684" cy="517988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47FD5EC-7C67-409B-877C-CC9CEAF472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8988" y="6018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5F69E8E-0EC7-427F-8B13-BF72AF1A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764" y="5373216"/>
            <a:ext cx="7313295" cy="762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¡ D – E – S – A – F – Í – O !</a:t>
            </a:r>
          </a:p>
        </p:txBody>
      </p:sp>
      <p:pic>
        <p:nvPicPr>
          <p:cNvPr id="5" name="Marcador de contenido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7F53038-131B-42B0-A7DE-F7754487EF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70323" y="476672"/>
            <a:ext cx="4448175" cy="4448175"/>
          </a:xfrm>
          <a:noFill/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67F8B7B-31C5-49D2-926C-3BCBF1F4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98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37DD9-7F1C-4F22-BB22-B8311E1F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02" y="134018"/>
            <a:ext cx="10157354" cy="780504"/>
          </a:xfrm>
        </p:spPr>
        <p:txBody>
          <a:bodyPr/>
          <a:lstStyle/>
          <a:p>
            <a:pPr algn="ctr"/>
            <a:r>
              <a:rPr lang="es-CL" dirty="0"/>
              <a:t>Desafío matemático</a:t>
            </a:r>
          </a:p>
        </p:txBody>
      </p:sp>
      <p:pic>
        <p:nvPicPr>
          <p:cNvPr id="6" name="Imagen 5" descr="Imagen que contiene báscula, dispositivo&#10;&#10;Descripción generada automáticamente">
            <a:extLst>
              <a:ext uri="{FF2B5EF4-FFF2-40B4-BE49-F238E27FC236}">
                <a16:creationId xmlns:a16="http://schemas.microsoft.com/office/drawing/2014/main" id="{00D4CEE0-2A16-4CC3-8482-75343D3F31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171071"/>
            <a:ext cx="2506588" cy="25065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4A89B7-848D-465A-8810-0B147CD72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449" y="1166321"/>
            <a:ext cx="2505673" cy="25056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27D0984-D24F-400A-9902-B1E7BD934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607" y="3964599"/>
            <a:ext cx="2505673" cy="25056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7295F5-7D3F-44EA-B952-EE3DE7F9A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831" y="3933056"/>
            <a:ext cx="2505673" cy="25056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4962AC0-EC9A-404D-BEEB-3E7D66EDC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0156" y="1916832"/>
            <a:ext cx="919094" cy="11323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843A9C-FDF5-44F8-B847-D943DD2AD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7166" y="4675745"/>
            <a:ext cx="906753" cy="111715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A603411-C606-43AD-9CC4-D9B0D4EEC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129" y="4499646"/>
            <a:ext cx="935211" cy="11522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F148D7-1145-4A01-AEFF-304890C3A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000" y="2249096"/>
            <a:ext cx="1208314" cy="8001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98249DB-C98F-4EB3-92CE-546218EEA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0286" y="2145694"/>
            <a:ext cx="1208314" cy="8001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B4FD868-F4B7-40BF-BEF5-0AC962718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1971" y="4785842"/>
            <a:ext cx="1208314" cy="8001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842212A-3586-4277-962F-38F58147E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7449" y="2673703"/>
            <a:ext cx="1485900" cy="5878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132DF14-1E6D-447C-9335-F046B8407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757" y="5614897"/>
            <a:ext cx="1485900" cy="58782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8224C1C-B561-4E9A-81F6-D7546DE57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3607" y="5393014"/>
            <a:ext cx="1485900" cy="58782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4F71998-57AF-4C44-9672-428968437B1E}"/>
              </a:ext>
            </a:extLst>
          </p:cNvPr>
          <p:cNvSpPr txBox="1"/>
          <p:nvPr/>
        </p:nvSpPr>
        <p:spPr>
          <a:xfrm>
            <a:off x="897640" y="2314911"/>
            <a:ext cx="114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10 kg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FB94FB4-9013-4ABF-9D1A-9FE5913F5BBD}"/>
              </a:ext>
            </a:extLst>
          </p:cNvPr>
          <p:cNvSpPr txBox="1"/>
          <p:nvPr/>
        </p:nvSpPr>
        <p:spPr>
          <a:xfrm>
            <a:off x="878902" y="493131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24 kg</a:t>
            </a:r>
          </a:p>
        </p:txBody>
      </p:sp>
      <p:sp>
        <p:nvSpPr>
          <p:cNvPr id="25" name="Globo: flecha derecha 24">
            <a:extLst>
              <a:ext uri="{FF2B5EF4-FFF2-40B4-BE49-F238E27FC236}">
                <a16:creationId xmlns:a16="http://schemas.microsoft.com/office/drawing/2014/main" id="{C9994220-C980-43F6-A21C-8A2343DFABD9}"/>
              </a:ext>
            </a:extLst>
          </p:cNvPr>
          <p:cNvSpPr/>
          <p:nvPr/>
        </p:nvSpPr>
        <p:spPr>
          <a:xfrm>
            <a:off x="878902" y="2145694"/>
            <a:ext cx="1539654" cy="766063"/>
          </a:xfrm>
          <a:prstGeom prst="rightArrowCallou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3AA95E3-CAF2-4530-82C4-98554E4676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16" y="4771969"/>
            <a:ext cx="1560711" cy="78035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AFF5750-7904-4476-8C8B-C1F2EDEA94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700898" y="2107435"/>
            <a:ext cx="1560711" cy="78035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9E00269-BB8F-4E74-9FC1-39CEBC5EB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648600" y="4930444"/>
            <a:ext cx="1560711" cy="780356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2BC42D9-FB68-422F-BDB4-22E6335A6E91}"/>
              </a:ext>
            </a:extLst>
          </p:cNvPr>
          <p:cNvSpPr txBox="1"/>
          <p:nvPr/>
        </p:nvSpPr>
        <p:spPr>
          <a:xfrm>
            <a:off x="10302346" y="2249096"/>
            <a:ext cx="96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20kg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AD2D837-14D9-4CC7-B3E6-9059B49A61C1}"/>
              </a:ext>
            </a:extLst>
          </p:cNvPr>
          <p:cNvSpPr txBox="1"/>
          <p:nvPr/>
        </p:nvSpPr>
        <p:spPr>
          <a:xfrm>
            <a:off x="10484975" y="5082337"/>
            <a:ext cx="762090" cy="476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1794BD8-E9B1-4545-B283-FE8D55D6E151}"/>
              </a:ext>
            </a:extLst>
          </p:cNvPr>
          <p:cNvSpPr txBox="1"/>
          <p:nvPr/>
        </p:nvSpPr>
        <p:spPr>
          <a:xfrm>
            <a:off x="4510236" y="1268760"/>
            <a:ext cx="293683" cy="4616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FE5C925-CB60-48AB-94AA-C0D712B1EA6D}"/>
              </a:ext>
            </a:extLst>
          </p:cNvPr>
          <p:cNvSpPr txBox="1"/>
          <p:nvPr/>
        </p:nvSpPr>
        <p:spPr>
          <a:xfrm>
            <a:off x="9264988" y="1268760"/>
            <a:ext cx="302537" cy="4616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DF7BB1A-ECE3-41D2-91C8-5CE897A27BA8}"/>
              </a:ext>
            </a:extLst>
          </p:cNvPr>
          <p:cNvSpPr txBox="1"/>
          <p:nvPr/>
        </p:nvSpPr>
        <p:spPr>
          <a:xfrm>
            <a:off x="4439253" y="4052649"/>
            <a:ext cx="293683" cy="4616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3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D2FF16D-BB3E-4566-A263-F769FCA35388}"/>
              </a:ext>
            </a:extLst>
          </p:cNvPr>
          <p:cNvSpPr txBox="1"/>
          <p:nvPr/>
        </p:nvSpPr>
        <p:spPr>
          <a:xfrm>
            <a:off x="9264988" y="4009938"/>
            <a:ext cx="283583" cy="4616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4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0E03763-952E-4734-9A1B-903C6E341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2627" y="5821302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35AB6A8-C430-452F-BF60-A44C84E9E6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56809" y="5933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8FCAD3-0F50-4589-AEC3-637B028CE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735" y="476672"/>
            <a:ext cx="10157354" cy="5976664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es-CL" dirty="0"/>
              <a:t>E + A = 10              2) O + E = 20                  3) A + O= 24 </a:t>
            </a:r>
          </a:p>
          <a:p>
            <a:pPr marL="0" indent="0">
              <a:buNone/>
            </a:pPr>
            <a:r>
              <a:rPr lang="es-CL" dirty="0"/>
              <a:t>    A= 10 - E                      </a:t>
            </a:r>
            <a:r>
              <a:rPr lang="es-CL" dirty="0" err="1"/>
              <a:t>E</a:t>
            </a:r>
            <a:r>
              <a:rPr lang="es-CL" dirty="0"/>
              <a:t> = 20 - O                     O = 24 - A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                                        4) E + O + A =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 E = 20 – O                 E = 20 – (24 – A)                E = 20 – (24 – (10 – E)) </a:t>
            </a:r>
          </a:p>
          <a:p>
            <a:pPr marL="0" indent="0">
              <a:buNone/>
            </a:pPr>
            <a:r>
              <a:rPr lang="es-CL" dirty="0"/>
              <a:t> E = 20 – (24 – 10 + E)                E = 20 – 24 + 10 – E        </a:t>
            </a:r>
          </a:p>
          <a:p>
            <a:pPr marL="0" indent="0">
              <a:buNone/>
            </a:pPr>
            <a:r>
              <a:rPr lang="es-CL" dirty="0"/>
              <a:t> E + E = 20 – 24 + 10                2E = 6                  E = 6/2                    E = 3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          A = 10 – 3           O = 24 – 7                      E + O + A = 27</a:t>
            </a:r>
          </a:p>
          <a:p>
            <a:pPr marL="0" indent="0">
              <a:buNone/>
            </a:pPr>
            <a:r>
              <a:rPr lang="es-CL" dirty="0"/>
              <a:t>          A = 7                   O = 17                            3 + 17 + 7 = 27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E9E39C8-F54A-4667-8D02-85BB32A1D5D4}"/>
              </a:ext>
            </a:extLst>
          </p:cNvPr>
          <p:cNvSpPr/>
          <p:nvPr/>
        </p:nvSpPr>
        <p:spPr>
          <a:xfrm>
            <a:off x="1341884" y="1052736"/>
            <a:ext cx="1584176" cy="5760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114534-F6B2-4301-BC0C-7FE78902F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087" y="1034337"/>
            <a:ext cx="1597290" cy="5852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04A796-CDEE-4243-9DC9-46704643D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635" y="956692"/>
            <a:ext cx="1597290" cy="58526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96CA9A3-C7D6-4348-A553-729859827810}"/>
              </a:ext>
            </a:extLst>
          </p:cNvPr>
          <p:cNvSpPr/>
          <p:nvPr/>
        </p:nvSpPr>
        <p:spPr>
          <a:xfrm>
            <a:off x="1015735" y="2924944"/>
            <a:ext cx="10335261" cy="2016224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EDFC610-7846-4FF8-B8A5-A5616AA13605}"/>
              </a:ext>
            </a:extLst>
          </p:cNvPr>
          <p:cNvCxnSpPr/>
          <p:nvPr/>
        </p:nvCxnSpPr>
        <p:spPr>
          <a:xfrm>
            <a:off x="2926060" y="3416691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5436A0AF-E063-4522-9203-2272D11C5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309" y="3334388"/>
            <a:ext cx="877900" cy="16460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4254FDD-A07E-4098-B5FF-75C5FC078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832" y="3912082"/>
            <a:ext cx="877900" cy="16460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98FA660-E898-49D3-B4BE-D73E689B9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095" y="4433739"/>
            <a:ext cx="877900" cy="16460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5B5A7D3-6C95-4D33-BC06-2C45E4D15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629" y="4426817"/>
            <a:ext cx="877900" cy="16460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AF4A21-4266-4F1C-B622-CF9098A6E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4732" y="4467969"/>
            <a:ext cx="877900" cy="16460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52F54AA-59F8-44A2-8312-94DDADE8F45E}"/>
              </a:ext>
            </a:extLst>
          </p:cNvPr>
          <p:cNvSpPr/>
          <p:nvPr/>
        </p:nvSpPr>
        <p:spPr>
          <a:xfrm>
            <a:off x="10126859" y="4298244"/>
            <a:ext cx="104623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A359562-7D1A-4108-A0E7-60495AE61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019" y="5935131"/>
            <a:ext cx="1060796" cy="51820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691F445-1DCA-4F08-9C53-C477F2D85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970" y="5928306"/>
            <a:ext cx="1060796" cy="51820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4130926-7616-46DE-84A5-E0EC56847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278" y="5383103"/>
            <a:ext cx="2331061" cy="518205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33482DC-C880-45CD-ABCD-CE6648B0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860" y="6032505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04BEFAC-2132-45B6-9514-4907D9749C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6196" y="6032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25F2E-3318-41AF-9226-97C3B505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8" y="745964"/>
            <a:ext cx="3351927" cy="469528"/>
          </a:xfrm>
        </p:spPr>
        <p:txBody>
          <a:bodyPr anchor="b">
            <a:normAutofit/>
          </a:bodyPr>
          <a:lstStyle/>
          <a:p>
            <a:r>
              <a:rPr lang="es-CL" dirty="0"/>
              <a:t>Reflexión</a:t>
            </a:r>
          </a:p>
        </p:txBody>
      </p:sp>
      <p:pic>
        <p:nvPicPr>
          <p:cNvPr id="5" name="Marcador de contenido 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1785B72-DDDB-4CC5-BE39-37655313F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49" y="980728"/>
            <a:ext cx="5394672" cy="5394672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A58223A-90C9-4DAF-8FAB-9B8B8893D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756" y="1445262"/>
            <a:ext cx="3588194" cy="467459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-¿Para 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sirve</a:t>
            </a:r>
            <a:r>
              <a:rPr lang="en-US" sz="2000" dirty="0"/>
              <a:t> saber </a:t>
            </a:r>
            <a:r>
              <a:rPr lang="en-US" sz="2000" dirty="0" err="1"/>
              <a:t>sobre</a:t>
            </a:r>
            <a:r>
              <a:rPr lang="en-US" sz="2000" dirty="0"/>
              <a:t> </a:t>
            </a:r>
            <a:r>
              <a:rPr lang="en-US" sz="2000" dirty="0" err="1"/>
              <a:t>ecuaciones</a:t>
            </a:r>
            <a:r>
              <a:rPr lang="en-US" sz="2000" dirty="0"/>
              <a:t> </a:t>
            </a:r>
            <a:r>
              <a:rPr lang="en-US" sz="2000" dirty="0" err="1"/>
              <a:t>lineales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dirty="0"/>
              <a:t>-¿</a:t>
            </a:r>
            <a:r>
              <a:rPr lang="en-US" sz="2000" dirty="0" err="1"/>
              <a:t>Cuáles</a:t>
            </a:r>
            <a:r>
              <a:rPr lang="en-US" sz="2000" dirty="0"/>
              <a:t> son los </a:t>
            </a:r>
            <a:r>
              <a:rPr lang="en-US" sz="2000" dirty="0" err="1"/>
              <a:t>pasos</a:t>
            </a:r>
            <a:r>
              <a:rPr lang="en-US" sz="2000" dirty="0"/>
              <a:t> para </a:t>
            </a:r>
            <a:r>
              <a:rPr lang="en-US" sz="2000" dirty="0" err="1"/>
              <a:t>desarrollar</a:t>
            </a:r>
            <a:r>
              <a:rPr lang="en-US" sz="2000" dirty="0"/>
              <a:t> una </a:t>
            </a:r>
            <a:r>
              <a:rPr lang="en-US" sz="2000" dirty="0" err="1"/>
              <a:t>ecuación</a:t>
            </a:r>
            <a:r>
              <a:rPr lang="en-US" sz="2000" dirty="0"/>
              <a:t> lineal?</a:t>
            </a:r>
          </a:p>
          <a:p>
            <a:endParaRPr lang="en-US" sz="2000" dirty="0"/>
          </a:p>
          <a:p>
            <a:r>
              <a:rPr lang="en-US" sz="2000" dirty="0"/>
              <a:t>-¿</a:t>
            </a:r>
            <a:r>
              <a:rPr lang="es-CL" sz="2000" dirty="0"/>
              <a:t>Qué dificultades has encontrado y cómo lo has resuelto?</a:t>
            </a:r>
          </a:p>
          <a:p>
            <a:endParaRPr lang="es-CL" sz="2000" dirty="0"/>
          </a:p>
          <a:p>
            <a:r>
              <a:rPr lang="en-US" sz="2000" dirty="0"/>
              <a:t>-¿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fue</a:t>
            </a:r>
            <a:r>
              <a:rPr lang="en-US" sz="2000" dirty="0"/>
              <a:t> lo que </a:t>
            </a:r>
            <a:r>
              <a:rPr lang="en-US" sz="2000" dirty="0" err="1"/>
              <a:t>más</a:t>
            </a:r>
            <a:r>
              <a:rPr lang="en-US" sz="2000" dirty="0"/>
              <a:t> me gusto de la </a:t>
            </a:r>
            <a:r>
              <a:rPr lang="en-US" sz="2000" dirty="0" err="1"/>
              <a:t>clase</a:t>
            </a:r>
            <a:r>
              <a:rPr lang="en-US" sz="2000" dirty="0"/>
              <a:t>?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6ABC60F-D038-4ADC-A41E-95E355F17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02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F151B-D26F-407D-97A1-4EA4703A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667" y="260648"/>
            <a:ext cx="7587489" cy="964952"/>
          </a:xfrm>
        </p:spPr>
        <p:txBody>
          <a:bodyPr/>
          <a:lstStyle/>
          <a:p>
            <a:r>
              <a:rPr lang="es-CL" dirty="0"/>
              <a:t>¡Gracias por su atención!</a:t>
            </a:r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75E074A-47AA-4C8D-B98F-B1261BC85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0000" l="10000" r="90000">
                        <a14:foregroundMark x1="79125" y1="8750" x2="79125" y2="8750"/>
                        <a14:foregroundMark x1="84625" y1="8000" x2="84625" y2="8000"/>
                        <a14:foregroundMark x1="90000" y1="10125" x2="90000" y2="10125"/>
                        <a14:foregroundMark x1="79500" y1="6625" x2="79500" y2="6625"/>
                        <a14:foregroundMark x1="56875" y1="22625" x2="56875" y2="22625"/>
                        <a14:foregroundMark x1="56750" y1="23750" x2="56750" y2="23750"/>
                        <a14:foregroundMark x1="41125" y1="22625" x2="41125" y2="2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1225600"/>
            <a:ext cx="5949280" cy="594928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850AF9-6749-4260-87FE-430636B52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296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269876" y="1712392"/>
            <a:ext cx="2888872" cy="852512"/>
          </a:xfrm>
        </p:spPr>
        <p:txBody>
          <a:bodyPr rtlCol="0"/>
          <a:lstStyle/>
          <a:p>
            <a:pPr rtl="0"/>
            <a:r>
              <a:rPr lang="es-ES" dirty="0"/>
              <a:t>Objetivo: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785242" y="2852193"/>
            <a:ext cx="3858139" cy="1458292"/>
          </a:xfrm>
        </p:spPr>
        <p:txBody>
          <a:bodyPr rtlCol="0"/>
          <a:lstStyle/>
          <a:p>
            <a:r>
              <a:rPr lang="es-CL" dirty="0"/>
              <a:t>Aplicar ecuaciones lineales en problemas rutinarios.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C0F83D-378B-4973-9F57-CBFF05220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288032"/>
            <a:ext cx="6736661" cy="6281936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8D2E340-C3A0-4A36-A973-CFF67B1EA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242" y="5960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804" y="404664"/>
            <a:ext cx="10157354" cy="1397000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6000" dirty="0"/>
              <a:t>¡Problema!</a:t>
            </a:r>
          </a:p>
        </p:txBody>
      </p:sp>
      <p:pic>
        <p:nvPicPr>
          <p:cNvPr id="6" name="Marcador de contenido 5" descr="Imagen que contiene reloj, paraguas&#10;&#10;Descripción generada automáticamente">
            <a:extLst>
              <a:ext uri="{FF2B5EF4-FFF2-40B4-BE49-F238E27FC236}">
                <a16:creationId xmlns:a16="http://schemas.microsoft.com/office/drawing/2014/main" id="{ADB9C88E-AA85-40D3-AFCC-CC565664B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2309546"/>
            <a:ext cx="5407824" cy="3783750"/>
          </a:xfr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15B548A-43BE-4924-9CC0-50211C7D2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095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C4E42E9-8CD9-4095-84B4-686A8AD73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0"/>
            <a:ext cx="8509248" cy="68853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B20D369-DD60-4015-8C3B-6E88C3FD3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312" y="1628801"/>
            <a:ext cx="4248472" cy="352306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0833796-ADBB-4FC3-BA77-26D2AF8C7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95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8B5600BE-1EEA-42B7-A266-7E6BAF7B3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193543" y="4305183"/>
            <a:ext cx="2815564" cy="205122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ABF78F6B-C06D-4156-8DF6-B61073D2C9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193545" y="501589"/>
            <a:ext cx="2705904" cy="139549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AC730C-64AF-4C10-9E69-9A84B899A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918" y="501589"/>
            <a:ext cx="3639660" cy="1338943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D2870B-C519-4073-89CB-DFE16C4B6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5758" y="4846313"/>
            <a:ext cx="2947750" cy="1338943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63B8FF8-6A26-4D99-8E3A-1701F7BE9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6120" y="2552965"/>
            <a:ext cx="2018962" cy="1506574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2" name="Flecha: a la derecha con bandas 21">
            <a:extLst>
              <a:ext uri="{FF2B5EF4-FFF2-40B4-BE49-F238E27FC236}">
                <a16:creationId xmlns:a16="http://schemas.microsoft.com/office/drawing/2014/main" id="{7FCB4A30-8B37-4635-8221-26820CDAB423}"/>
              </a:ext>
            </a:extLst>
          </p:cNvPr>
          <p:cNvSpPr/>
          <p:nvPr/>
        </p:nvSpPr>
        <p:spPr>
          <a:xfrm>
            <a:off x="5302324" y="837771"/>
            <a:ext cx="997746" cy="619943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Flecha: doblada 28">
            <a:extLst>
              <a:ext uri="{FF2B5EF4-FFF2-40B4-BE49-F238E27FC236}">
                <a16:creationId xmlns:a16="http://schemas.microsoft.com/office/drawing/2014/main" id="{F3699A17-98BF-4381-B684-8F26F802FE37}"/>
              </a:ext>
            </a:extLst>
          </p:cNvPr>
          <p:cNvSpPr/>
          <p:nvPr/>
        </p:nvSpPr>
        <p:spPr>
          <a:xfrm>
            <a:off x="2412939" y="2889480"/>
            <a:ext cx="1224136" cy="907883"/>
          </a:xfrm>
          <a:prstGeom prst="ben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2861C64-4574-4371-8236-A88A3F0EB1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8970440" y="2932299"/>
            <a:ext cx="1012024" cy="65842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D1A83EE-8E16-4411-8EAA-9760B2C57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5489590" y="5330797"/>
            <a:ext cx="1012024" cy="658425"/>
          </a:xfrm>
          <a:prstGeom prst="rect">
            <a:avLst/>
          </a:prstGeom>
        </p:spPr>
      </p:pic>
      <p:sp>
        <p:nvSpPr>
          <p:cNvPr id="33" name="Estrella: 6 puntas 32">
            <a:extLst>
              <a:ext uri="{FF2B5EF4-FFF2-40B4-BE49-F238E27FC236}">
                <a16:creationId xmlns:a16="http://schemas.microsoft.com/office/drawing/2014/main" id="{9B6AA7CA-9374-4F4D-BFB1-45E2204811F3}"/>
              </a:ext>
            </a:extLst>
          </p:cNvPr>
          <p:cNvSpPr/>
          <p:nvPr/>
        </p:nvSpPr>
        <p:spPr>
          <a:xfrm>
            <a:off x="4319465" y="1571564"/>
            <a:ext cx="3375935" cy="3474661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9065B58-6260-4EF7-A5EE-F42014670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764" y="5880456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5FA3DE8-251E-4FC6-9361-9C512A453C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7152" y="5880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6380" y="1628800"/>
            <a:ext cx="6201239" cy="2344688"/>
          </a:xfrm>
        </p:spPr>
        <p:txBody>
          <a:bodyPr rtlCol="0">
            <a:normAutofit/>
          </a:bodyPr>
          <a:lstStyle/>
          <a:p>
            <a:r>
              <a:rPr lang="es-CL" sz="4800" dirty="0"/>
              <a:t>Ecuaciones lineales o de primer grado</a:t>
            </a:r>
            <a:endParaRPr lang="es-ES" sz="4800" dirty="0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9DD2C29-E159-4BFC-8580-052D14E3E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3750" l="10000" r="90000">
                        <a14:foregroundMark x1="36000" y1="7750" x2="36000" y2="7750"/>
                        <a14:foregroundMark x1="49733" y1="3750" x2="49733" y2="3750"/>
                        <a14:foregroundMark x1="58800" y1="93750" x2="58800" y2="93750"/>
                        <a14:foregroundMark x1="38267" y1="93250" x2="38267" y2="9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372" y="836712"/>
            <a:ext cx="8340883" cy="4602088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C3FB521-9E68-4013-A2FD-2A285EA7B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95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rtlCol="0" anchor="b">
            <a:normAutofit/>
          </a:bodyPr>
          <a:lstStyle/>
          <a:p>
            <a:pPr rtl="0"/>
            <a:br>
              <a:rPr lang="es-ES" dirty="0"/>
            </a:br>
            <a:endParaRPr lang="es-E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915DEE-FE4D-4E36-A035-7D366E80A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220" y="392693"/>
            <a:ext cx="6133531" cy="1013048"/>
          </a:xfrm>
        </p:spPr>
        <p:txBody>
          <a:bodyPr/>
          <a:lstStyle/>
          <a:p>
            <a:r>
              <a:rPr lang="es-CL" sz="2800" dirty="0"/>
              <a:t>¿Qué es una ecuación lineal? </a:t>
            </a:r>
          </a:p>
          <a:p>
            <a:endParaRPr lang="en-US" sz="28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98036D-70ED-41B9-80FB-B238F3820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1844" y="1830903"/>
            <a:ext cx="4930399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dirty="0"/>
              <a:t>Una ecuación lineal es una igualdad matemática entre dos expresiones algebraicas, denominadas miembros, en las que aparecen elementos conocidos y desconocidos (denominados variables), y que involucra solamente sumas y restas de una variable a la primera potencia.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1D18ED-824B-45B1-99B8-35C6EF175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1628800"/>
            <a:ext cx="5684332" cy="3962400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BBE127-3D4F-4173-8DCE-8D5683E1257D}"/>
              </a:ext>
            </a:extLst>
          </p:cNvPr>
          <p:cNvSpPr txBox="1"/>
          <p:nvPr/>
        </p:nvSpPr>
        <p:spPr>
          <a:xfrm>
            <a:off x="6814492" y="1953768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1°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78396D-BC2B-4622-BB43-5A122200D403}"/>
              </a:ext>
            </a:extLst>
          </p:cNvPr>
          <p:cNvSpPr txBox="1"/>
          <p:nvPr/>
        </p:nvSpPr>
        <p:spPr>
          <a:xfrm>
            <a:off x="9118748" y="1953768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2°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67C41AA-81B4-4169-B775-0449C496C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914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FE25B5E-E2F6-4CAC-9B4D-F401EBE5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-12700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s-CL" sz="4000" dirty="0"/>
              <a:t>Resolución de ecuaciones lineales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B481E-A34E-4CE5-BE59-B26016C9A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En general para resolver una ecuación lineal o de primer grado debemos seguir los siguientes pasos: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/>
              <a:t>Quitar paréntesis y denominadores.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/>
              <a:t>Agrupar los términos en </a:t>
            </a:r>
            <a:r>
              <a:rPr lang="es-CL" i="1" dirty="0"/>
              <a:t>x</a:t>
            </a:r>
            <a:r>
              <a:rPr lang="es-CL" dirty="0"/>
              <a:t> en un miembro y los términos independientes en el otro.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/>
              <a:t>Reducir los términos semejantes.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/>
              <a:t>Despejar la incógnita.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F562138-38BB-4695-B0CC-FA0FE7CDB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1516" y="588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6F939E-B3BB-42A5-9B97-B449903F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98" y="224532"/>
            <a:ext cx="4430605" cy="924520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US" dirty="0"/>
              <a:t>2 (2x -3) = 6 + x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A43742-3542-4C89-9DD6-EBCE1212E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0808"/>
            <a:ext cx="10157354" cy="4470400"/>
          </a:xfrm>
        </p:spPr>
        <p:txBody>
          <a:bodyPr>
            <a:normAutofit/>
          </a:bodyPr>
          <a:lstStyle/>
          <a:p>
            <a:r>
              <a:rPr lang="es-CL" dirty="0"/>
              <a:t>Quitamos paréntesis:                    4x – 6 = 6 + x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Agrupamos términos:                 4x – x = 6 + 6</a:t>
            </a:r>
          </a:p>
          <a:p>
            <a:endParaRPr lang="es-CL" dirty="0"/>
          </a:p>
          <a:p>
            <a:r>
              <a:rPr lang="es-CL" dirty="0"/>
              <a:t>Reducimos términos:                    3x = 12</a:t>
            </a:r>
          </a:p>
          <a:p>
            <a:endParaRPr lang="es-CL" dirty="0"/>
          </a:p>
          <a:p>
            <a:r>
              <a:rPr lang="es-CL" dirty="0"/>
              <a:t>Despejamos la incógnita:          X = 12/3          X = 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s-CL" dirty="0"/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67A7D2-9551-497F-A342-5388CC5B525C}"/>
              </a:ext>
            </a:extLst>
          </p:cNvPr>
          <p:cNvSpPr txBox="1"/>
          <p:nvPr/>
        </p:nvSpPr>
        <p:spPr>
          <a:xfrm>
            <a:off x="8038628" y="5188024"/>
            <a:ext cx="9361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6AEB0AA-1838-4F6B-9408-3E8952A83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8190" y="5866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bros 16 ×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5_TF02787940_TF02787940.potx" id="{E4867741-AB88-422F-8BCA-FDD508E2AD3F}" vid="{39C8C42B-A481-4D65-818A-E436C803BC0B}"/>
    </a:ext>
  </a:extLst>
</a:theme>
</file>

<file path=ppt/theme/theme2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4873beb7-5857-4685-be1f-d57550cc96cc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Personalizado</PresentationFormat>
  <Paragraphs>56</Paragraphs>
  <Slides>15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Libros 16 × 9</vt:lpstr>
      <vt:lpstr>¡Bienvenidos a la clase!</vt:lpstr>
      <vt:lpstr>Objetivo:</vt:lpstr>
      <vt:lpstr>¡Problema!</vt:lpstr>
      <vt:lpstr>Presentación de PowerPoint</vt:lpstr>
      <vt:lpstr>Presentación de PowerPoint</vt:lpstr>
      <vt:lpstr>Ecuaciones lineales o de primer grado</vt:lpstr>
      <vt:lpstr> </vt:lpstr>
      <vt:lpstr>Resolución de ecuaciones lineales</vt:lpstr>
      <vt:lpstr>2 (2x -3) = 6 + x</vt:lpstr>
      <vt:lpstr>Presentación de PowerPoint</vt:lpstr>
      <vt:lpstr>¡ D – E – S – A – F – Í – O !</vt:lpstr>
      <vt:lpstr>Desafío matemático</vt:lpstr>
      <vt:lpstr>Presentación de PowerPoint</vt:lpstr>
      <vt:lpstr>Reflexión</vt:lpstr>
      <vt:lpstr>¡Gracias por su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2020-07-09T02:53:26Z</dcterms:created>
  <dcterms:modified xsi:type="dcterms:W3CDTF">2020-07-17T20:27:51Z</dcterms:modified>
</cp:coreProperties>
</file>