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91" r:id="rId3"/>
    <p:sldId id="307" r:id="rId4"/>
    <p:sldId id="305" r:id="rId5"/>
    <p:sldId id="306" r:id="rId6"/>
    <p:sldId id="262" r:id="rId7"/>
    <p:sldId id="300" r:id="rId8"/>
    <p:sldId id="287" r:id="rId9"/>
    <p:sldId id="299" r:id="rId10"/>
    <p:sldId id="301" r:id="rId11"/>
    <p:sldId id="302" r:id="rId12"/>
    <p:sldId id="303" r:id="rId13"/>
    <p:sldId id="294" r:id="rId14"/>
    <p:sldId id="293" r:id="rId15"/>
    <p:sldId id="309" r:id="rId16"/>
    <p:sldId id="295" r:id="rId17"/>
    <p:sldId id="308" r:id="rId18"/>
    <p:sldId id="304" r:id="rId19"/>
  </p:sldIdLst>
  <p:sldSz cx="9144000" cy="5143500" type="screen16x9"/>
  <p:notesSz cx="6858000" cy="9144000"/>
  <p:embeddedFontLst>
    <p:embeddedFont>
      <p:font typeface="Abadi Extra Light" panose="020B0204020104020204" pitchFamily="34" charset="0"/>
      <p:regular r:id="rId21"/>
    </p:embeddedFont>
    <p:embeddedFont>
      <p:font typeface="Amatic SC" panose="020B0604020202020204" charset="-79"/>
      <p:regular r:id="rId22"/>
      <p:bold r:id="rId23"/>
    </p:embeddedFont>
    <p:embeddedFont>
      <p:font typeface="Arial Rounded MT Bold" panose="020F070403050403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E4E6"/>
    <a:srgbClr val="FF6699"/>
    <a:srgbClr val="56EE32"/>
    <a:srgbClr val="25B96F"/>
    <a:srgbClr val="F38119"/>
    <a:srgbClr val="FF4784"/>
    <a:srgbClr val="000000"/>
    <a:srgbClr val="0A0A0A"/>
    <a:srgbClr val="FF0000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878A68-379F-483A-8778-C6B6AC8C036A}">
  <a:tblStyle styleId="{DA878A68-379F-483A-8778-C6B6AC8C03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093587-1A84-4CB1-A130-14033CE51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F3EF8-6250-4E40-8D1B-E41BFA75E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7DFAB2-ECAF-4E88-85AD-8151D28D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82B23D-214D-4323-B792-450E94660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6520F9-3482-4963-B5CD-C68B7A41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677930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A4A5C-11B9-42FE-A311-CF68FB490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2E2F7B-ED69-4102-BB8A-532730ABD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60CDF4-A74D-496C-884A-4982DC99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8D3EFE-F46B-4E8A-A382-F5E6ABF3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AD79D5-1BA1-446E-80A2-2F59D4DC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780267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C0E016-4910-4E7F-A489-BBA01E127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C278D2-0761-481F-89F6-B0CB0537E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AF4EFA-7931-4C63-931A-013262AB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16B316-1492-48EE-AF58-A2BC8C21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51C1DF-DD65-409E-AAE4-B767797C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106024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9180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21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83AEE-0E40-4983-917C-E74FC5B6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38AEA-443E-47FE-AB53-E283DFD47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91645F-7C89-4C37-9A54-8A1FA5EC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AE26B2-F52D-4FCC-BCF0-17A242F1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A1EE01-DADD-4E20-B85A-A37A5AA9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566441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03CEE-BB2A-4B56-AF70-FFC17D93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EF1FCA-4C63-4BDD-83BA-E7D260498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0B54C0-D807-46B0-BEC3-6B49F091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98183F-56A3-4FC4-997D-51DEC82F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E1305E-4076-492E-BAE3-083D4F1D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853294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C9631-8406-4CC1-A4F3-56900E08E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80232-52A8-4583-8A07-CD9B3D215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A52498-287A-474F-A778-7DCAEA37F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326D50-8B00-4ED9-8FC0-D91BC127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F232DA-E67C-4BCF-8329-0A5FDD39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06F636-8790-4998-B6D0-FFF523E9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51776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3B72-4B26-4BDA-9FAA-0035FFE0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96C203-639A-4B68-A083-B98730B57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5492D7-5C75-4F6C-B5EB-4478E015D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2C1F00-83C2-419C-9415-0D8C100E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CBED9FC-2A0F-4CD6-A4FF-345B8B8B2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D5E986-DA15-4DEA-B289-6724D99A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698D6E9-F917-47AF-8279-B8144DC4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87AE898-9AAE-4618-959B-C11F891B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335097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4EF5B-0274-4AA5-A348-F9F76D65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FED6D6-DDC9-4A9B-A4DF-1F0A469BA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C2E893-1B85-4F23-9F05-46D194DA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3205DF-BDB0-44B1-8C67-337DD17D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05096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634704-5BB2-4C31-8A4E-B6FEF2B6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A6711B-E72F-4DC1-9ABE-606B7021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345440-CC1B-4CAB-9173-5572E779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143564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02597-A7F3-4C59-BEC8-B55CC2544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51E03E-5B2A-4328-9016-4E9F883D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C1E84A-EBA5-4A4E-BFEE-3B0830545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716A6F-745F-4C0D-A742-C429C177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C603F1-5308-4A0B-AB99-0CCFBF74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E872CC-CFA3-44B4-85FB-DB89D93C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346780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FA358-E900-490B-A864-73130F5A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95AB3C-BAC5-4EBE-8006-289BC124C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11D468-26F3-4343-8E54-1FE21A532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18F860-DFE5-425C-B03C-374A1EF5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C8B05D-2D59-4336-8991-C41980E8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D2082D-DFC7-4BE3-983D-9CCF68C9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995374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7A50D18-2672-49BB-B670-0F9FECD4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7ABA4-A7D1-4E6F-BC1C-E520875F0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26DF7F-FD38-4858-9D0F-51B3CF50C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D98A-AAC0-4BC6-B7E2-9E595296BFC3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146E5D-EB55-449D-8BF4-D337E1E45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533B72-ECFB-4E49-A332-2EB3DBE9F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983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10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0" y="1289306"/>
            <a:ext cx="9144000" cy="2564888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/>
        </p:spPr>
        <p:txBody>
          <a:bodyPr spcFirstLastPara="1" wrap="square" lIns="0" tIns="0" rIns="0" bIns="0" anchor="ctr" anchorCtr="0">
            <a:noAutofit/>
            <a:scene3d>
              <a:camera prst="orthographicFront"/>
              <a:lightRig rig="threePt" dir="t"/>
            </a:scene3d>
            <a:sp3d contourW="12700">
              <a:contourClr>
                <a:schemeClr val="tx1">
                  <a:lumMod val="7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stA="0" endPos="65000" dist="50800" dir="5400000" sy="-100000" algn="bl" rotWithShape="0"/>
                </a:effectLst>
                <a:latin typeface="Arial Rounded MT Bold" panose="020F0704030504030204" pitchFamily="34" charset="0"/>
              </a:rPr>
              <a:t>Ecuaciones </a:t>
            </a:r>
            <a:br>
              <a:rPr lang="es-CL" b="1" dirty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stA="0" endPos="65000" dist="50800" dir="5400000" sy="-100000" algn="bl" rotWithShape="0"/>
                </a:effectLst>
                <a:latin typeface="Arial Rounded MT Bold" panose="020F0704030504030204" pitchFamily="34" charset="0"/>
              </a:rPr>
            </a:br>
            <a:r>
              <a:rPr lang="es-CL" b="1" dirty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stA="0" endPos="65000" dist="50800" dir="5400000" sy="-100000" algn="bl" rotWithShape="0"/>
                </a:effectLst>
                <a:latin typeface="Arial Rounded MT Bold" panose="020F0704030504030204" pitchFamily="34" charset="0"/>
              </a:rPr>
              <a:t>en </a:t>
            </a:r>
            <a:br>
              <a:rPr lang="es-CL" b="1" dirty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stA="0" endPos="65000" dist="50800" dir="5400000" sy="-100000" algn="bl" rotWithShape="0"/>
                </a:effectLst>
                <a:latin typeface="Arial Rounded MT Bold" panose="020F0704030504030204" pitchFamily="34" charset="0"/>
              </a:rPr>
            </a:br>
            <a:r>
              <a:rPr lang="es-CL" b="1" dirty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stA="0" endPos="65000" dist="50800" dir="5400000" sy="-100000" algn="bl" rotWithShape="0"/>
                </a:effectLst>
                <a:latin typeface="Arial Rounded MT Bold" panose="020F0704030504030204" pitchFamily="34" charset="0"/>
              </a:rPr>
              <a:t>Primer Grado </a:t>
            </a:r>
            <a:endParaRPr b="1" dirty="0">
              <a:solidFill>
                <a:schemeClr val="bg1"/>
              </a:solidFill>
              <a:effectLst>
                <a:glow>
                  <a:schemeClr val="accent1">
                    <a:alpha val="40000"/>
                  </a:schemeClr>
                </a:glow>
                <a:reflection stA="0" endPos="65000" dist="508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1F1C88-8ECE-4DF1-920B-101B7AEAB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5" name="image1.png" descr="Resultado de imagen para universidad san sebastian png">
            <a:extLst>
              <a:ext uri="{FF2B5EF4-FFF2-40B4-BE49-F238E27FC236}">
                <a16:creationId xmlns:a16="http://schemas.microsoft.com/office/drawing/2014/main" id="{BD763559-1377-47E5-927B-152BD54AE6A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92462" y="169373"/>
            <a:ext cx="1094612" cy="806499"/>
          </a:xfrm>
          <a:prstGeom prst="rect">
            <a:avLst/>
          </a:prstGeom>
          <a:ln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1E5B43C-213E-4931-B500-557C4A2F7334}"/>
              </a:ext>
            </a:extLst>
          </p:cNvPr>
          <p:cNvSpPr txBox="1"/>
          <p:nvPr/>
        </p:nvSpPr>
        <p:spPr>
          <a:xfrm>
            <a:off x="281461" y="4167628"/>
            <a:ext cx="3749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Sexto Básico</a:t>
            </a:r>
          </a:p>
          <a:p>
            <a:r>
              <a:rPr lang="es-CL" sz="2400" dirty="0"/>
              <a:t>Profesora: Arlette Carvajal C</a:t>
            </a:r>
            <a:r>
              <a:rPr lang="es-CL" dirty="0"/>
              <a:t>.</a:t>
            </a:r>
          </a:p>
        </p:txBody>
      </p:sp>
      <p:pic>
        <p:nvPicPr>
          <p:cNvPr id="8" name="Imagen 7" descr="Hola, Miau">
            <a:extLst>
              <a:ext uri="{FF2B5EF4-FFF2-40B4-BE49-F238E27FC236}">
                <a16:creationId xmlns:a16="http://schemas.microsoft.com/office/drawing/2014/main" id="{B4287803-4510-4FE9-9BE0-37CF1574C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887" y="1397512"/>
            <a:ext cx="2627299" cy="2627299"/>
          </a:xfrm>
          <a:prstGeom prst="rect">
            <a:avLst/>
          </a:prstGeom>
        </p:spPr>
      </p:pic>
    </p:spTree>
  </p:cSld>
  <p:clrMapOvr>
    <a:masterClrMapping/>
  </p:clrMapOvr>
  <p:transition advTm="105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14E0D9-1287-4284-A392-E3EF8F0787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10</a:t>
            </a:fld>
            <a:endParaRPr lang="es-CL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5257B0-92D6-4493-AFF8-6BB0A5888FF1}"/>
              </a:ext>
            </a:extLst>
          </p:cNvPr>
          <p:cNvSpPr txBox="1">
            <a:spLocks/>
          </p:cNvSpPr>
          <p:nvPr/>
        </p:nvSpPr>
        <p:spPr>
          <a:xfrm>
            <a:off x="-25" y="0"/>
            <a:ext cx="9144000" cy="862149"/>
          </a:xfrm>
          <a:prstGeom prst="rect">
            <a:avLst/>
          </a:prstGeom>
          <a:solidFill>
            <a:srgbClr val="86E4E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s-E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Estrategia </a:t>
            </a:r>
            <a:endParaRPr lang="es-CL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412AA0-D5B3-4E0C-9FF9-2B4C67919F58}"/>
              </a:ext>
            </a:extLst>
          </p:cNvPr>
          <p:cNvSpPr txBox="1"/>
          <p:nvPr/>
        </p:nvSpPr>
        <p:spPr>
          <a:xfrm>
            <a:off x="200298" y="1651838"/>
            <a:ext cx="3644607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6</a:t>
            </a:r>
            <a:r>
              <a:rPr lang="es-CL" sz="4400" dirty="0">
                <a:latin typeface="Arial Rounded MT Bold" panose="020F0704030504030204" pitchFamily="34" charset="0"/>
              </a:rPr>
              <a:t>  </a:t>
            </a:r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-  X  =  15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0D531B-346B-4FAE-9EF5-16CC1320192A}"/>
              </a:ext>
            </a:extLst>
          </p:cNvPr>
          <p:cNvSpPr txBox="1"/>
          <p:nvPr/>
        </p:nvSpPr>
        <p:spPr>
          <a:xfrm>
            <a:off x="5120639" y="1657391"/>
            <a:ext cx="3361509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X  =  15  +  </a:t>
            </a:r>
            <a:r>
              <a:rPr lang="es-CL" sz="4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CEDC1A1-7C2C-412C-8167-ADA48F298DAA}"/>
              </a:ext>
            </a:extLst>
          </p:cNvPr>
          <p:cNvSpPr/>
          <p:nvPr/>
        </p:nvSpPr>
        <p:spPr>
          <a:xfrm>
            <a:off x="4154051" y="1767119"/>
            <a:ext cx="657442" cy="27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748DB4D-5951-431F-9AC6-5EB02EBF8357}"/>
              </a:ext>
            </a:extLst>
          </p:cNvPr>
          <p:cNvCxnSpPr/>
          <p:nvPr/>
        </p:nvCxnSpPr>
        <p:spPr>
          <a:xfrm>
            <a:off x="679269" y="1158240"/>
            <a:ext cx="74545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CE1A4CD-5529-4C3D-95E8-4578EC82EC2D}"/>
              </a:ext>
            </a:extLst>
          </p:cNvPr>
          <p:cNvCxnSpPr>
            <a:cxnSpLocks/>
          </p:cNvCxnSpPr>
          <p:nvPr/>
        </p:nvCxnSpPr>
        <p:spPr>
          <a:xfrm>
            <a:off x="679269" y="1158240"/>
            <a:ext cx="0" cy="4935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214BB32-B3A4-46C7-A30F-DE9EF68A3AB8}"/>
              </a:ext>
            </a:extLst>
          </p:cNvPr>
          <p:cNvCxnSpPr/>
          <p:nvPr/>
        </p:nvCxnSpPr>
        <p:spPr>
          <a:xfrm>
            <a:off x="8133806" y="1158240"/>
            <a:ext cx="0" cy="348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Flecha: hacia abajo 33">
            <a:extLst>
              <a:ext uri="{FF2B5EF4-FFF2-40B4-BE49-F238E27FC236}">
                <a16:creationId xmlns:a16="http://schemas.microsoft.com/office/drawing/2014/main" id="{3AAF04AA-B05E-46E2-84A6-29F65128A805}"/>
              </a:ext>
            </a:extLst>
          </p:cNvPr>
          <p:cNvSpPr/>
          <p:nvPr/>
        </p:nvSpPr>
        <p:spPr>
          <a:xfrm>
            <a:off x="3844905" y="2389927"/>
            <a:ext cx="1275734" cy="832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07763CF-4670-4C59-A1DE-D8852AF10DA4}"/>
              </a:ext>
            </a:extLst>
          </p:cNvPr>
          <p:cNvSpPr txBox="1"/>
          <p:nvPr/>
        </p:nvSpPr>
        <p:spPr>
          <a:xfrm>
            <a:off x="3248298" y="3405051"/>
            <a:ext cx="2351314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= 21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03E0E99-0B0C-4CDA-AECA-A552F867E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059" y="0"/>
            <a:ext cx="927941" cy="9279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D2748B-3768-4982-ABC7-13FBE592AC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5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6"/>
    </mc:Choice>
    <mc:Fallback xmlns="">
      <p:transition spd="slow" advTm="3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14E0D9-1287-4284-A392-E3EF8F0787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11</a:t>
            </a:fld>
            <a:endParaRPr lang="es-CL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5257B0-92D6-4493-AFF8-6BB0A5888FF1}"/>
              </a:ext>
            </a:extLst>
          </p:cNvPr>
          <p:cNvSpPr txBox="1">
            <a:spLocks/>
          </p:cNvSpPr>
          <p:nvPr/>
        </p:nvSpPr>
        <p:spPr>
          <a:xfrm>
            <a:off x="-25" y="0"/>
            <a:ext cx="9144000" cy="862149"/>
          </a:xfrm>
          <a:prstGeom prst="rect">
            <a:avLst/>
          </a:prstGeom>
          <a:solidFill>
            <a:srgbClr val="86E4E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s-E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Estrategia </a:t>
            </a:r>
            <a:endParaRPr lang="es-CL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412AA0-D5B3-4E0C-9FF9-2B4C67919F58}"/>
              </a:ext>
            </a:extLst>
          </p:cNvPr>
          <p:cNvSpPr txBox="1"/>
          <p:nvPr/>
        </p:nvSpPr>
        <p:spPr>
          <a:xfrm>
            <a:off x="519317" y="1816936"/>
            <a:ext cx="2603862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2</a:t>
            </a:r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 X  =  24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CEDC1A1-7C2C-412C-8167-ADA48F298DAA}"/>
              </a:ext>
            </a:extLst>
          </p:cNvPr>
          <p:cNvSpPr/>
          <p:nvPr/>
        </p:nvSpPr>
        <p:spPr>
          <a:xfrm>
            <a:off x="4010367" y="1928371"/>
            <a:ext cx="1373748" cy="643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748DB4D-5951-431F-9AC6-5EB02EBF8357}"/>
              </a:ext>
            </a:extLst>
          </p:cNvPr>
          <p:cNvCxnSpPr>
            <a:cxnSpLocks/>
          </p:cNvCxnSpPr>
          <p:nvPr/>
        </p:nvCxnSpPr>
        <p:spPr>
          <a:xfrm>
            <a:off x="1672046" y="1211337"/>
            <a:ext cx="6346331" cy="90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CE1A4CD-5529-4C3D-95E8-4578EC82EC2D}"/>
              </a:ext>
            </a:extLst>
          </p:cNvPr>
          <p:cNvCxnSpPr>
            <a:cxnSpLocks/>
          </p:cNvCxnSpPr>
          <p:nvPr/>
        </p:nvCxnSpPr>
        <p:spPr>
          <a:xfrm>
            <a:off x="1672046" y="1211337"/>
            <a:ext cx="0" cy="6055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214BB32-B3A4-46C7-A30F-DE9EF68A3AB8}"/>
              </a:ext>
            </a:extLst>
          </p:cNvPr>
          <p:cNvCxnSpPr>
            <a:cxnSpLocks/>
          </p:cNvCxnSpPr>
          <p:nvPr/>
        </p:nvCxnSpPr>
        <p:spPr>
          <a:xfrm>
            <a:off x="8018377" y="1220410"/>
            <a:ext cx="0" cy="4429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Flecha: hacia abajo 33">
            <a:extLst>
              <a:ext uri="{FF2B5EF4-FFF2-40B4-BE49-F238E27FC236}">
                <a16:creationId xmlns:a16="http://schemas.microsoft.com/office/drawing/2014/main" id="{3AAF04AA-B05E-46E2-84A6-29F65128A805}"/>
              </a:ext>
            </a:extLst>
          </p:cNvPr>
          <p:cNvSpPr/>
          <p:nvPr/>
        </p:nvSpPr>
        <p:spPr>
          <a:xfrm>
            <a:off x="3870905" y="2838427"/>
            <a:ext cx="1275734" cy="10539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07763CF-4670-4C59-A1DE-D8852AF10DA4}"/>
              </a:ext>
            </a:extLst>
          </p:cNvPr>
          <p:cNvSpPr txBox="1"/>
          <p:nvPr/>
        </p:nvSpPr>
        <p:spPr>
          <a:xfrm>
            <a:off x="3241807" y="4088460"/>
            <a:ext cx="2351314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= 12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03E0E99-0B0C-4CDA-AECA-A552F867E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059" y="0"/>
            <a:ext cx="927941" cy="927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FF7A747-A1FA-4AF1-8FEA-045B395F25CF}"/>
                  </a:ext>
                </a:extLst>
              </p:cNvPr>
              <p:cNvSpPr txBox="1"/>
              <p:nvPr/>
            </p:nvSpPr>
            <p:spPr>
              <a:xfrm>
                <a:off x="5941194" y="1862280"/>
                <a:ext cx="2738835" cy="128868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4400" dirty="0">
                    <a:solidFill>
                      <a:srgbClr val="92D050"/>
                    </a:solidFill>
                    <a:latin typeface="Arial Rounded MT Bold" panose="020F0704030504030204" pitchFamily="34" charset="0"/>
                  </a:rPr>
                  <a:t> X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L" sz="54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54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s-CL" sz="5400" b="1" i="1" smtClean="0">
                            <a:solidFill>
                              <a:srgbClr val="FF478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s-CL" sz="4400" dirty="0">
                  <a:solidFill>
                    <a:srgbClr val="92D050"/>
                  </a:solidFill>
                  <a:latin typeface="Arial Rounded MT Bold" panose="020F0704030504030204" pitchFamily="34" charset="0"/>
                  <a:cs typeface="Browallia New" panose="020B0604020202020204" pitchFamily="34" charset="-34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FF7A747-A1FA-4AF1-8FEA-045B395F2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194" y="1862280"/>
                <a:ext cx="2738835" cy="1288686"/>
              </a:xfrm>
              <a:prstGeom prst="rect">
                <a:avLst/>
              </a:prstGeom>
              <a:blipFill>
                <a:blip r:embed="rId6"/>
                <a:stretch>
                  <a:fillRect b="-275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CBB05C9-A616-4F7D-BBFC-0BA536A754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7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9"/>
    </mc:Choice>
    <mc:Fallback xmlns="">
      <p:transition spd="slow" advTm="2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34" grpId="0" animBg="1"/>
      <p:bldP spid="3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14E0D9-1287-4284-A392-E3EF8F0787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12</a:t>
            </a:fld>
            <a:endParaRPr lang="es-CL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5257B0-92D6-4493-AFF8-6BB0A5888FF1}"/>
              </a:ext>
            </a:extLst>
          </p:cNvPr>
          <p:cNvSpPr txBox="1">
            <a:spLocks/>
          </p:cNvSpPr>
          <p:nvPr/>
        </p:nvSpPr>
        <p:spPr>
          <a:xfrm>
            <a:off x="0" y="-68663"/>
            <a:ext cx="9144000" cy="862149"/>
          </a:xfrm>
          <a:prstGeom prst="rect">
            <a:avLst/>
          </a:prstGeom>
          <a:solidFill>
            <a:srgbClr val="86E4E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s-E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Estrategia</a:t>
            </a:r>
            <a:endParaRPr lang="es-CL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412AA0-D5B3-4E0C-9FF9-2B4C67919F58}"/>
              </a:ext>
            </a:extLst>
          </p:cNvPr>
          <p:cNvSpPr txBox="1"/>
          <p:nvPr/>
        </p:nvSpPr>
        <p:spPr>
          <a:xfrm>
            <a:off x="200298" y="1651838"/>
            <a:ext cx="3644607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3X - </a:t>
            </a:r>
            <a:r>
              <a:rPr lang="es-CL" sz="4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2</a:t>
            </a:r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 =  16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0D531B-346B-4FAE-9EF5-16CC1320192A}"/>
              </a:ext>
            </a:extLst>
          </p:cNvPr>
          <p:cNvSpPr txBox="1"/>
          <p:nvPr/>
        </p:nvSpPr>
        <p:spPr>
          <a:xfrm>
            <a:off x="5120639" y="1657391"/>
            <a:ext cx="3823063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3X  =  16  +  </a:t>
            </a:r>
            <a:r>
              <a:rPr lang="es-CL" sz="4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CEDC1A1-7C2C-412C-8167-ADA48F298DAA}"/>
              </a:ext>
            </a:extLst>
          </p:cNvPr>
          <p:cNvSpPr/>
          <p:nvPr/>
        </p:nvSpPr>
        <p:spPr>
          <a:xfrm>
            <a:off x="4154051" y="1767119"/>
            <a:ext cx="657442" cy="27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748DB4D-5951-431F-9AC6-5EB02EBF8357}"/>
              </a:ext>
            </a:extLst>
          </p:cNvPr>
          <p:cNvCxnSpPr/>
          <p:nvPr/>
        </p:nvCxnSpPr>
        <p:spPr>
          <a:xfrm>
            <a:off x="679269" y="1158240"/>
            <a:ext cx="74545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CE1A4CD-5529-4C3D-95E8-4578EC82EC2D}"/>
              </a:ext>
            </a:extLst>
          </p:cNvPr>
          <p:cNvCxnSpPr>
            <a:cxnSpLocks/>
          </p:cNvCxnSpPr>
          <p:nvPr/>
        </p:nvCxnSpPr>
        <p:spPr>
          <a:xfrm>
            <a:off x="679269" y="1158240"/>
            <a:ext cx="0" cy="4935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214BB32-B3A4-46C7-A30F-DE9EF68A3AB8}"/>
              </a:ext>
            </a:extLst>
          </p:cNvPr>
          <p:cNvCxnSpPr/>
          <p:nvPr/>
        </p:nvCxnSpPr>
        <p:spPr>
          <a:xfrm>
            <a:off x="8133806" y="1158240"/>
            <a:ext cx="0" cy="348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003E0E99-0B0C-4CDA-AECA-A552F867E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059" y="-78466"/>
            <a:ext cx="927941" cy="92794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3F9231-3777-4591-9408-B9B6EBD69A41}"/>
              </a:ext>
            </a:extLst>
          </p:cNvPr>
          <p:cNvSpPr txBox="1"/>
          <p:nvPr/>
        </p:nvSpPr>
        <p:spPr>
          <a:xfrm>
            <a:off x="200298" y="2921811"/>
            <a:ext cx="3823063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3</a:t>
            </a:r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X  =  18</a:t>
            </a:r>
            <a:endParaRPr lang="es-CL" sz="4400" dirty="0">
              <a:solidFill>
                <a:srgbClr val="FF4784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BDABBF5-84DE-4BE9-AC11-F51A4F298949}"/>
                  </a:ext>
                </a:extLst>
              </p:cNvPr>
              <p:cNvSpPr txBox="1"/>
              <p:nvPr/>
            </p:nvSpPr>
            <p:spPr>
              <a:xfrm>
                <a:off x="5719353" y="2686895"/>
                <a:ext cx="2625633" cy="107035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4400" dirty="0">
                    <a:solidFill>
                      <a:srgbClr val="92D050"/>
                    </a:solidFill>
                    <a:latin typeface="Arial Rounded MT Bold" panose="020F0704030504030204" pitchFamily="34" charset="0"/>
                  </a:rPr>
                  <a:t>X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L" sz="44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4400" b="1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s-CL" sz="44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s-CL" sz="4400" b="1" dirty="0">
                  <a:solidFill>
                    <a:srgbClr val="FF4784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BDABBF5-84DE-4BE9-AC11-F51A4F298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353" y="2686895"/>
                <a:ext cx="2625633" cy="1070358"/>
              </a:xfrm>
              <a:prstGeom prst="rect">
                <a:avLst/>
              </a:prstGeom>
              <a:blipFill>
                <a:blip r:embed="rId6"/>
                <a:stretch>
                  <a:fillRect b="-939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CE27FDE7-41C3-4D38-A7DF-49F4DE0A7601}"/>
              </a:ext>
            </a:extLst>
          </p:cNvPr>
          <p:cNvSpPr txBox="1"/>
          <p:nvPr/>
        </p:nvSpPr>
        <p:spPr>
          <a:xfrm>
            <a:off x="2899961" y="4162689"/>
            <a:ext cx="3823063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 =  6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4F0ABBF7-1F9B-457E-893C-236CA644BBF2}"/>
              </a:ext>
            </a:extLst>
          </p:cNvPr>
          <p:cNvSpPr/>
          <p:nvPr/>
        </p:nvSpPr>
        <p:spPr>
          <a:xfrm>
            <a:off x="4572000" y="3156281"/>
            <a:ext cx="775070" cy="421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057E99DB-1D8D-49C1-A6B0-C60CA9C1CDAA}"/>
              </a:ext>
            </a:extLst>
          </p:cNvPr>
          <p:cNvSpPr/>
          <p:nvPr/>
        </p:nvSpPr>
        <p:spPr>
          <a:xfrm rot="8924795">
            <a:off x="4096516" y="2458094"/>
            <a:ext cx="955540" cy="329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Flecha: doblada hacia arriba 2">
            <a:extLst>
              <a:ext uri="{FF2B5EF4-FFF2-40B4-BE49-F238E27FC236}">
                <a16:creationId xmlns:a16="http://schemas.microsoft.com/office/drawing/2014/main" id="{5A3F4EB0-3D99-461B-926E-D11AA7C75107}"/>
              </a:ext>
            </a:extLst>
          </p:cNvPr>
          <p:cNvSpPr/>
          <p:nvPr/>
        </p:nvSpPr>
        <p:spPr>
          <a:xfrm rot="5400000" flipV="1">
            <a:off x="7039205" y="3995038"/>
            <a:ext cx="687977" cy="732534"/>
          </a:xfrm>
          <a:prstGeom prst="bentUpArrow">
            <a:avLst>
              <a:gd name="adj1" fmla="val 25000"/>
              <a:gd name="adj2" fmla="val 193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A701CD-CC5D-4818-B481-6C604EDB3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4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0"/>
    </mc:Choice>
    <mc:Fallback xmlns="">
      <p:transition spd="slow" advTm="4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C728497-5864-4217-8F43-DABCB661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2149"/>
          </a:xfrm>
          <a:solidFill>
            <a:srgbClr val="86E4E6"/>
          </a:solidFill>
        </p:spPr>
        <p:txBody>
          <a:bodyPr/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</a:t>
            </a:r>
            <a:r>
              <a:rPr lang="es-CL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odelo de la Balanza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C9B80A-6BF6-4ABB-8299-6675872BD4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13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39C2EE-997C-4F6E-858C-ED18DDEB83B7}"/>
              </a:ext>
            </a:extLst>
          </p:cNvPr>
          <p:cNvPicPr/>
          <p:nvPr/>
        </p:nvPicPr>
        <p:blipFill rotWithShape="1">
          <a:blip r:embed="rId5"/>
          <a:srcRect l="22275" t="36499" r="39030" b="12838"/>
          <a:stretch/>
        </p:blipFill>
        <p:spPr bwMode="auto">
          <a:xfrm>
            <a:off x="0" y="1114697"/>
            <a:ext cx="4702629" cy="343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Ecuaciones con la balanza - ppt descargar">
            <a:extLst>
              <a:ext uri="{FF2B5EF4-FFF2-40B4-BE49-F238E27FC236}">
                <a16:creationId xmlns:a16="http://schemas.microsoft.com/office/drawing/2014/main" id="{30F4F7F2-869D-4FDA-9B69-7ABE221D683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4" t="51440" r="2428" b="11412"/>
          <a:stretch/>
        </p:blipFill>
        <p:spPr bwMode="auto">
          <a:xfrm>
            <a:off x="4950828" y="2996860"/>
            <a:ext cx="1776095" cy="1562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233BF3F-F878-4F67-A68F-3A801F24E582}"/>
              </a:ext>
            </a:extLst>
          </p:cNvPr>
          <p:cNvSpPr txBox="1"/>
          <p:nvPr/>
        </p:nvSpPr>
        <p:spPr>
          <a:xfrm>
            <a:off x="4531728" y="1377020"/>
            <a:ext cx="41931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¿Cuántas bolitas amarillas agregarías para que en la balanza esté en equilibrio?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7417C1-4A7C-406C-AA34-070F1C71FA11}"/>
              </a:ext>
            </a:extLst>
          </p:cNvPr>
          <p:cNvSpPr txBox="1"/>
          <p:nvPr/>
        </p:nvSpPr>
        <p:spPr>
          <a:xfrm>
            <a:off x="3500847" y="3670189"/>
            <a:ext cx="4267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9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69C819-69BA-46F9-AB27-990B9181EEA9}"/>
              </a:ext>
            </a:extLst>
          </p:cNvPr>
          <p:cNvSpPr txBox="1"/>
          <p:nvPr/>
        </p:nvSpPr>
        <p:spPr>
          <a:xfrm>
            <a:off x="841442" y="3670189"/>
            <a:ext cx="4267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5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D6FC6B2-C6C7-4C14-B534-4817E2A64C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535904"/>
      </p:ext>
    </p:extLst>
  </p:cSld>
  <p:clrMapOvr>
    <a:masterClrMapping/>
  </p:clrMapOvr>
  <p:transition advTm="2502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7022C3-EDE6-4349-A12E-BC4E1615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14</a:t>
            </a:fld>
            <a:endParaRPr lang="es-CL"/>
          </a:p>
        </p:txBody>
      </p:sp>
      <p:pic>
        <p:nvPicPr>
          <p:cNvPr id="3076" name="Picture 4" descr="Ecuaciones mágicas">
            <a:extLst>
              <a:ext uri="{FF2B5EF4-FFF2-40B4-BE49-F238E27FC236}">
                <a16:creationId xmlns:a16="http://schemas.microsoft.com/office/drawing/2014/main" id="{829A445F-F2F2-48AE-85D3-6FB58ADC3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3" y="714615"/>
            <a:ext cx="6313422" cy="404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8DB97FB0-A069-4165-A53F-40F4CEBB1A2B}"/>
              </a:ext>
            </a:extLst>
          </p:cNvPr>
          <p:cNvSpPr/>
          <p:nvPr/>
        </p:nvSpPr>
        <p:spPr>
          <a:xfrm>
            <a:off x="1704868" y="3027838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9BDA3B5-F043-4110-800A-963868ACD325}"/>
              </a:ext>
            </a:extLst>
          </p:cNvPr>
          <p:cNvSpPr/>
          <p:nvPr/>
        </p:nvSpPr>
        <p:spPr>
          <a:xfrm>
            <a:off x="2386904" y="3440779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533EE43-2F8B-4EE3-97B5-DCD97C3C3E4D}"/>
              </a:ext>
            </a:extLst>
          </p:cNvPr>
          <p:cNvSpPr/>
          <p:nvPr/>
        </p:nvSpPr>
        <p:spPr>
          <a:xfrm>
            <a:off x="739106" y="3491024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52D362A-82D3-45F1-A916-F43D6268370F}"/>
              </a:ext>
            </a:extLst>
          </p:cNvPr>
          <p:cNvSpPr/>
          <p:nvPr/>
        </p:nvSpPr>
        <p:spPr>
          <a:xfrm>
            <a:off x="993757" y="2976537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7EEA54A-4FB0-40DE-B021-1FD3B72F1539}"/>
              </a:ext>
            </a:extLst>
          </p:cNvPr>
          <p:cNvSpPr/>
          <p:nvPr/>
        </p:nvSpPr>
        <p:spPr>
          <a:xfrm>
            <a:off x="1638332" y="3450760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82D47D7-55A7-457D-B987-A91565D5A057}"/>
              </a:ext>
            </a:extLst>
          </p:cNvPr>
          <p:cNvSpPr/>
          <p:nvPr/>
        </p:nvSpPr>
        <p:spPr>
          <a:xfrm>
            <a:off x="4022298" y="3162584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D0B7508-B1AE-4B47-BC09-E868E5114B27}"/>
              </a:ext>
            </a:extLst>
          </p:cNvPr>
          <p:cNvSpPr/>
          <p:nvPr/>
        </p:nvSpPr>
        <p:spPr>
          <a:xfrm>
            <a:off x="4822702" y="3162584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D29C3BC-1D64-43EB-83BD-A1AE4498EF36}"/>
              </a:ext>
            </a:extLst>
          </p:cNvPr>
          <p:cNvSpPr/>
          <p:nvPr/>
        </p:nvSpPr>
        <p:spPr>
          <a:xfrm>
            <a:off x="5186883" y="2750574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265B221-CF7F-4FD3-8679-01669648445D}"/>
              </a:ext>
            </a:extLst>
          </p:cNvPr>
          <p:cNvSpPr/>
          <p:nvPr/>
        </p:nvSpPr>
        <p:spPr>
          <a:xfrm>
            <a:off x="5382530" y="3566819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C882BA3-C4C5-4CDE-9FEF-BFD5EEBEA668}"/>
              </a:ext>
            </a:extLst>
          </p:cNvPr>
          <p:cNvSpPr/>
          <p:nvPr/>
        </p:nvSpPr>
        <p:spPr>
          <a:xfrm>
            <a:off x="5768540" y="3208658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402D79F-1C2A-420A-BC6C-1D36F7A7B51A}"/>
              </a:ext>
            </a:extLst>
          </p:cNvPr>
          <p:cNvSpPr/>
          <p:nvPr/>
        </p:nvSpPr>
        <p:spPr>
          <a:xfrm>
            <a:off x="4463117" y="2754338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D9AD770-6283-4B93-B76B-2FA145580A1F}"/>
              </a:ext>
            </a:extLst>
          </p:cNvPr>
          <p:cNvSpPr/>
          <p:nvPr/>
        </p:nvSpPr>
        <p:spPr>
          <a:xfrm>
            <a:off x="5698995" y="2598646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A8764FAC-603F-4A06-B795-DAABA880E065}"/>
              </a:ext>
            </a:extLst>
          </p:cNvPr>
          <p:cNvSpPr/>
          <p:nvPr/>
        </p:nvSpPr>
        <p:spPr>
          <a:xfrm>
            <a:off x="4977711" y="2221201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1D7BA42-8FAD-4037-A0EF-3F4815FD69E8}"/>
              </a:ext>
            </a:extLst>
          </p:cNvPr>
          <p:cNvSpPr/>
          <p:nvPr/>
        </p:nvSpPr>
        <p:spPr>
          <a:xfrm>
            <a:off x="3939547" y="2482586"/>
            <a:ext cx="217715" cy="2321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CDA72B7-D3AC-4E00-9378-1FCF05D4FC70}"/>
              </a:ext>
            </a:extLst>
          </p:cNvPr>
          <p:cNvSpPr/>
          <p:nvPr/>
        </p:nvSpPr>
        <p:spPr>
          <a:xfrm>
            <a:off x="675747" y="2453322"/>
            <a:ext cx="217715" cy="2321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4B5C9D2-9098-46FE-9701-10B287ED580F}"/>
              </a:ext>
            </a:extLst>
          </p:cNvPr>
          <p:cNvSpPr/>
          <p:nvPr/>
        </p:nvSpPr>
        <p:spPr>
          <a:xfrm>
            <a:off x="1422878" y="2634514"/>
            <a:ext cx="217715" cy="2321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2F5F3DA-9F44-4D9C-9411-1BB360B7A5C4}"/>
              </a:ext>
            </a:extLst>
          </p:cNvPr>
          <p:cNvSpPr/>
          <p:nvPr/>
        </p:nvSpPr>
        <p:spPr>
          <a:xfrm>
            <a:off x="2061151" y="2421326"/>
            <a:ext cx="217715" cy="2321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60D6D83-1F90-4A6C-A77E-30CFFF81E4EE}"/>
              </a:ext>
            </a:extLst>
          </p:cNvPr>
          <p:cNvSpPr/>
          <p:nvPr/>
        </p:nvSpPr>
        <p:spPr>
          <a:xfrm>
            <a:off x="2307044" y="2953742"/>
            <a:ext cx="217715" cy="2321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8B10B0-9E18-48DF-9ED5-AEC3AA1B2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245" y="3681199"/>
            <a:ext cx="2462610" cy="15743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44FE12-0C80-49DD-B498-D153DC4A0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1735" y="1014293"/>
            <a:ext cx="2692265" cy="2380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48B87A3-DA7A-4F5F-BA45-7779734D59E0}"/>
              </a:ext>
            </a:extLst>
          </p:cNvPr>
          <p:cNvSpPr txBox="1"/>
          <p:nvPr/>
        </p:nvSpPr>
        <p:spPr>
          <a:xfrm>
            <a:off x="5404597" y="0"/>
            <a:ext cx="3689257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5 + X = 9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4E4732F-6E05-4C19-8E36-AFA49EB1E6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0"/>
    </mc:Choice>
    <mc:Fallback xmlns="">
      <p:transition spd="slow" advTm="2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8E92CA4-82FF-4429-8B66-F721F3EE4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15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4E46BB-7FC6-40FD-8621-026D1D548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82" y="0"/>
            <a:ext cx="7746235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9BB0CA-BF7D-41F8-89F9-F60B62507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51797"/>
      </p:ext>
    </p:extLst>
  </p:cSld>
  <p:clrMapOvr>
    <a:masterClrMapping/>
  </p:clrMapOvr>
  <p:transition advTm="60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81A19B-8C4B-4146-BF7B-6211F79A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16</a:t>
            </a:fld>
            <a:endParaRPr lang="es-CL"/>
          </a:p>
        </p:txBody>
      </p:sp>
      <p:pic>
        <p:nvPicPr>
          <p:cNvPr id="3" name="vlc-record-2020-05-25-20h38m17s-ECUACIONES DE PRIMER GRADO Super facil - Para principiantes.mp4-">
            <a:hlinkClick r:id="" action="ppaction://media"/>
            <a:extLst>
              <a:ext uri="{FF2B5EF4-FFF2-40B4-BE49-F238E27FC236}">
                <a16:creationId xmlns:a16="http://schemas.microsoft.com/office/drawing/2014/main" id="{3A26A994-F2AB-4EA4-9B00-6FED4BF09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500ECFC-FE76-412F-8830-6EEB1D8E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17</a:t>
            </a:fld>
            <a:endParaRPr lang="es-CL"/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00E9A73-BDB7-490F-8AC4-F84C9E3F0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532"/>
            <a:ext cx="9144000" cy="439243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C7E7FC-B337-4B2B-83EE-AB902336D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4"/>
    </mc:Choice>
    <mc:Fallback>
      <p:transition spd="slow" advTm="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D32F135-1F57-4EDE-B9A6-D3E71E6E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18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A066AE-B516-4806-BA5A-DAA64ED83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3006"/>
            <a:ext cx="9144000" cy="34104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1B4ED65-547E-4932-B96F-346C3CDAC4B9}"/>
              </a:ext>
            </a:extLst>
          </p:cNvPr>
          <p:cNvSpPr txBox="1"/>
          <p:nvPr/>
        </p:nvSpPr>
        <p:spPr>
          <a:xfrm>
            <a:off x="2516777" y="531223"/>
            <a:ext cx="4397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</a:rPr>
              <a:t>¡</a:t>
            </a:r>
            <a:r>
              <a:rPr lang="es-CL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¡</a:t>
            </a:r>
            <a:r>
              <a:rPr lang="es-CL" sz="5400" dirty="0">
                <a:solidFill>
                  <a:srgbClr val="56EE32"/>
                </a:solidFill>
                <a:latin typeface="Arial Rounded MT Bold" panose="020F0704030504030204" pitchFamily="34" charset="0"/>
              </a:rPr>
              <a:t> G</a:t>
            </a:r>
            <a:r>
              <a:rPr lang="es-CL" sz="5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s-CL" sz="5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a</a:t>
            </a:r>
            <a:r>
              <a:rPr lang="es-CL" sz="5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</a:t>
            </a:r>
            <a:r>
              <a:rPr lang="es-CL" sz="5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i</a:t>
            </a:r>
            <a:r>
              <a:rPr lang="es-CL" sz="5400" dirty="0">
                <a:solidFill>
                  <a:srgbClr val="F38119"/>
                </a:solidFill>
                <a:latin typeface="Arial Rounded MT Bold" panose="020F0704030504030204" pitchFamily="34" charset="0"/>
              </a:rPr>
              <a:t>a</a:t>
            </a:r>
            <a:r>
              <a:rPr lang="es-CL" sz="5400" dirty="0">
                <a:solidFill>
                  <a:srgbClr val="25B96F"/>
                </a:solidFill>
                <a:latin typeface="Arial Rounded MT Bold" panose="020F0704030504030204" pitchFamily="34" charset="0"/>
              </a:rPr>
              <a:t>s </a:t>
            </a:r>
            <a:r>
              <a:rPr lang="es-CL" sz="5400" dirty="0">
                <a:solidFill>
                  <a:srgbClr val="FF6699"/>
                </a:solidFill>
                <a:latin typeface="Arial Rounded MT Bold" panose="020F0704030504030204" pitchFamily="34" charset="0"/>
              </a:rPr>
              <a:t>!</a:t>
            </a:r>
            <a:r>
              <a:rPr lang="es-CL" sz="54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!</a:t>
            </a:r>
            <a:r>
              <a:rPr lang="es-CL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F31527-D9EE-4B20-9F1E-04405266E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3"/>
    </mc:Choice>
    <mc:Fallback xmlns="">
      <p:transition spd="slow" advTm="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2A1E2-C79A-482B-850D-2E56E47E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2149"/>
          </a:xfrm>
          <a:solidFill>
            <a:srgbClr val="86E4E6"/>
          </a:solidFill>
        </p:spPr>
        <p:txBody>
          <a:bodyPr/>
          <a:lstStyle/>
          <a:p>
            <a:pPr algn="ctr"/>
            <a:r>
              <a:rPr lang="es-CL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Objetivo de la Clase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DE8348-F834-4930-A235-E8EDB4C4B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115697"/>
            <a:ext cx="9109178" cy="2795451"/>
          </a:xfrm>
        </p:spPr>
        <p:txBody>
          <a:bodyPr/>
          <a:lstStyle/>
          <a:p>
            <a:pPr marL="114300" indent="0" algn="ctr">
              <a:buNone/>
            </a:pPr>
            <a:r>
              <a:rPr lang="es-MX" sz="2800" dirty="0"/>
              <a:t>“Resolver ecuaciones de primer grado con una incógnita utilizando las estrategias aprendidas”</a:t>
            </a:r>
            <a:endParaRPr lang="es-CL" sz="28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638FB7-73C9-4746-8655-4E5D1F2502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2</a:t>
            </a:fld>
            <a:endParaRPr lang="es-CL"/>
          </a:p>
        </p:txBody>
      </p:sp>
      <p:pic>
        <p:nvPicPr>
          <p:cNvPr id="1026" name="Picture 2" descr="Webquest Creator 2">
            <a:extLst>
              <a:ext uri="{FF2B5EF4-FFF2-40B4-BE49-F238E27FC236}">
                <a16:creationId xmlns:a16="http://schemas.microsoft.com/office/drawing/2014/main" id="{AE6099AD-8DAE-4572-8D9E-9618463CE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2264229"/>
            <a:ext cx="3788216" cy="286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E33730-91B2-4856-B3B9-A5D5C6BC4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39593"/>
      </p:ext>
    </p:extLst>
  </p:cSld>
  <p:clrMapOvr>
    <a:masterClrMapping/>
  </p:clrMapOvr>
  <p:transition advTm="886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9D135CB-158B-4602-A49C-8A2C94D1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2149"/>
          </a:xfrm>
          <a:solidFill>
            <a:srgbClr val="86E4E6"/>
          </a:solidFill>
        </p:spPr>
        <p:txBody>
          <a:bodyPr/>
          <a:lstStyle/>
          <a:p>
            <a:pPr algn="ctr"/>
            <a:r>
              <a:rPr lang="es-CL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Desafío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CBCDB0-D743-415A-A75D-ECDBA66AEB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3</a:t>
            </a:fld>
            <a:endParaRPr lang="es-CL"/>
          </a:p>
        </p:txBody>
      </p:sp>
      <p:pic>
        <p:nvPicPr>
          <p:cNvPr id="1026" name="Picture 2" descr="Download Фотки School Clipart, Borders And Frames, Cartoon Kids ...">
            <a:extLst>
              <a:ext uri="{FF2B5EF4-FFF2-40B4-BE49-F238E27FC236}">
                <a16:creationId xmlns:a16="http://schemas.microsoft.com/office/drawing/2014/main" id="{3D5FBA22-F9C5-4030-A732-1AA4CDDD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23" y="1028390"/>
            <a:ext cx="5383303" cy="35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4DD638-3191-49FA-9534-E8CE1D959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79674"/>
      </p:ext>
    </p:extLst>
  </p:cSld>
  <p:clrMapOvr>
    <a:masterClrMapping/>
  </p:clrMapOvr>
  <p:transition advTm="654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4B2A8EB-0639-4333-A807-873122E4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143500"/>
          </a:xfrm>
          <a:solidFill>
            <a:schemeClr val="bg1"/>
          </a:solidFill>
        </p:spPr>
        <p:txBody>
          <a:bodyPr/>
          <a:lstStyle/>
          <a:p>
            <a:r>
              <a:rPr lang="es-CL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Desafío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F89B6D-769D-4F70-A558-86DA2D8CE8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4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3E45EE-0A6F-4677-916B-DCD1C78CF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35" y="0"/>
            <a:ext cx="6015530" cy="51435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7F81B2-C47D-4E0F-B7B2-D19E5C1EA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67790"/>
      </p:ext>
    </p:extLst>
  </p:cSld>
  <p:clrMapOvr>
    <a:masterClrMapping/>
  </p:clrMapOvr>
  <p:transition advTm="143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9FC97D4E-1A40-4969-B2F5-9EBA2165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2149"/>
          </a:xfrm>
          <a:solidFill>
            <a:srgbClr val="86E4E6"/>
          </a:solidFill>
        </p:spPr>
        <p:txBody>
          <a:bodyPr/>
          <a:lstStyle/>
          <a:p>
            <a:pPr algn="ctr"/>
            <a:r>
              <a:rPr lang="es-CL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Respuesta Correcta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9A2DF7-33B6-4AB7-9FD6-B75F592B7B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5</a:t>
            </a:fld>
            <a:endParaRPr lang="es-CL"/>
          </a:p>
        </p:txBody>
      </p:sp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763B727-2E90-4ACE-AEE8-018B4C71D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7899"/>
            <a:ext cx="9144000" cy="1247702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E6675D6-4CF1-44EE-BA77-6096DA5489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739450"/>
      </p:ext>
    </p:extLst>
  </p:cSld>
  <p:clrMapOvr>
    <a:masterClrMapping/>
  </p:clrMapOvr>
  <p:transition advTm="113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35" name="Google Shape;735;p19"/>
          <p:cNvSpPr txBox="1">
            <a:spLocks noGrp="1"/>
          </p:cNvSpPr>
          <p:nvPr>
            <p:ph type="subTitle" idx="4294967295"/>
          </p:nvPr>
        </p:nvSpPr>
        <p:spPr>
          <a:xfrm>
            <a:off x="0" y="1136650"/>
            <a:ext cx="9144000" cy="52927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None/>
            </a:pPr>
            <a:r>
              <a:rPr lang="es-ES" sz="3200" dirty="0">
                <a:latin typeface="Abadi Extra Light" panose="020B0604020202020204" pitchFamily="34" charset="0"/>
              </a:rPr>
              <a:t>“Una ecuación es una igualdad entre dos expresiones”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41" name="Google Shape;741;p19"/>
          <p:cNvSpPr txBox="1">
            <a:spLocks noGrp="1"/>
          </p:cNvSpPr>
          <p:nvPr>
            <p:ph type="ctrTitle" idx="4294967295"/>
          </p:nvPr>
        </p:nvSpPr>
        <p:spPr>
          <a:xfrm>
            <a:off x="0" y="0"/>
            <a:ext cx="9144000" cy="839788"/>
          </a:xfrm>
          <a:prstGeom prst="rect">
            <a:avLst/>
          </a:prstGeom>
          <a:solidFill>
            <a:srgbClr val="86E4E6"/>
          </a:solidFill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dirty="0">
                <a:solidFill>
                  <a:schemeClr val="lt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¿Qué es una Ecuación?</a:t>
            </a:r>
            <a:endParaRPr sz="5400" dirty="0">
              <a:solidFill>
                <a:schemeClr val="lt1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1CB637-D64C-4B4F-9FDD-DD14FC39099D}"/>
              </a:ext>
            </a:extLst>
          </p:cNvPr>
          <p:cNvSpPr txBox="1"/>
          <p:nvPr/>
        </p:nvSpPr>
        <p:spPr>
          <a:xfrm>
            <a:off x="1294735" y="2195140"/>
            <a:ext cx="6554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 X + 2 </a:t>
            </a:r>
            <a:r>
              <a:rPr lang="es-CL" sz="8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=</a:t>
            </a:r>
            <a:r>
              <a:rPr lang="es-CL" sz="8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CL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8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F8BCFD8-E6BE-4A22-BFA8-DCB3D3496E33}"/>
              </a:ext>
            </a:extLst>
          </p:cNvPr>
          <p:cNvSpPr/>
          <p:nvPr/>
        </p:nvSpPr>
        <p:spPr>
          <a:xfrm>
            <a:off x="1774109" y="2133599"/>
            <a:ext cx="3598567" cy="1637211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218B50B-4CD1-4F62-AC4D-76F0C718B946}"/>
              </a:ext>
            </a:extLst>
          </p:cNvPr>
          <p:cNvSpPr/>
          <p:nvPr/>
        </p:nvSpPr>
        <p:spPr>
          <a:xfrm>
            <a:off x="2252187" y="2357131"/>
            <a:ext cx="1163361" cy="1134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D3F65763-C93B-4398-A2DE-590D9925F255}"/>
              </a:ext>
            </a:extLst>
          </p:cNvPr>
          <p:cNvSpPr/>
          <p:nvPr/>
        </p:nvSpPr>
        <p:spPr>
          <a:xfrm>
            <a:off x="2575174" y="3541657"/>
            <a:ext cx="517390" cy="8482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0EFEF5-3D4D-455C-9B6B-CF50D705858C}"/>
              </a:ext>
            </a:extLst>
          </p:cNvPr>
          <p:cNvSpPr txBox="1"/>
          <p:nvPr/>
        </p:nvSpPr>
        <p:spPr>
          <a:xfrm>
            <a:off x="1840962" y="4466164"/>
            <a:ext cx="198581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 Rounded MT Bold" panose="020F0704030504030204" pitchFamily="34" charset="0"/>
              </a:rPr>
              <a:t>Incógnita</a:t>
            </a:r>
            <a:endParaRPr lang="es-CL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C177D8-0A40-4E6D-88CB-F421D9848F69}"/>
              </a:ext>
            </a:extLst>
          </p:cNvPr>
          <p:cNvSpPr/>
          <p:nvPr/>
        </p:nvSpPr>
        <p:spPr>
          <a:xfrm>
            <a:off x="6030146" y="2349044"/>
            <a:ext cx="1116640" cy="117326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Pusheen con palomitas">
            <a:extLst>
              <a:ext uri="{FF2B5EF4-FFF2-40B4-BE49-F238E27FC236}">
                <a16:creationId xmlns:a16="http://schemas.microsoft.com/office/drawing/2014/main" id="{10E92850-9CE8-4BD4-A2EA-89BF50D2A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885" y="3560967"/>
            <a:ext cx="1774112" cy="1774112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5D5136B9-CEAA-4443-AD1F-B40E4F4806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29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197B8BC-7381-48E6-82B1-975EAB0B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7</a:t>
            </a:fld>
            <a:endParaRPr lang="es-CL"/>
          </a:p>
        </p:txBody>
      </p:sp>
      <p:sp>
        <p:nvSpPr>
          <p:cNvPr id="3" name="Google Shape;741;p19">
            <a:extLst>
              <a:ext uri="{FF2B5EF4-FFF2-40B4-BE49-F238E27FC236}">
                <a16:creationId xmlns:a16="http://schemas.microsoft.com/office/drawing/2014/main" id="{51517CDD-FEB0-4403-A57B-8523EE454C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839700"/>
          </a:xfrm>
          <a:prstGeom prst="rect">
            <a:avLst/>
          </a:prstGeom>
          <a:solidFill>
            <a:srgbClr val="86E4E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s-CL" sz="5400" dirty="0">
                <a:solidFill>
                  <a:schemeClr val="lt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Partes de la Ecuación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01B808-CD81-43EA-B9DF-66FD5F3B4C24}"/>
              </a:ext>
            </a:extLst>
          </p:cNvPr>
          <p:cNvSpPr txBox="1"/>
          <p:nvPr/>
        </p:nvSpPr>
        <p:spPr>
          <a:xfrm>
            <a:off x="-60960" y="2229975"/>
            <a:ext cx="8551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 X  +  2  </a:t>
            </a:r>
            <a:r>
              <a:rPr lang="es-CL" sz="8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=</a:t>
            </a:r>
            <a:r>
              <a:rPr lang="es-CL" sz="8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 </a:t>
            </a:r>
            <a:r>
              <a:rPr lang="es-CL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8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3DC942C0-CFE9-4AE5-82E1-947684E31306}"/>
              </a:ext>
            </a:extLst>
          </p:cNvPr>
          <p:cNvSpPr/>
          <p:nvPr/>
        </p:nvSpPr>
        <p:spPr>
          <a:xfrm rot="5400000">
            <a:off x="2749128" y="518723"/>
            <a:ext cx="505771" cy="3631474"/>
          </a:xfrm>
          <a:prstGeom prst="leftBrace">
            <a:avLst>
              <a:gd name="adj1" fmla="val 8333"/>
              <a:gd name="adj2" fmla="val 49707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A4FFA3C4-AA52-4F46-A2CD-307607F91E86}"/>
              </a:ext>
            </a:extLst>
          </p:cNvPr>
          <p:cNvSpPr/>
          <p:nvPr/>
        </p:nvSpPr>
        <p:spPr>
          <a:xfrm rot="5400000">
            <a:off x="6563908" y="1568836"/>
            <a:ext cx="513572" cy="1511414"/>
          </a:xfrm>
          <a:prstGeom prst="leftBrace">
            <a:avLst>
              <a:gd name="adj1" fmla="val 8333"/>
              <a:gd name="adj2" fmla="val 49707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510ACF-6C8B-4E34-9072-62BDFDC470DB}"/>
              </a:ext>
            </a:extLst>
          </p:cNvPr>
          <p:cNvSpPr txBox="1"/>
          <p:nvPr/>
        </p:nvSpPr>
        <p:spPr>
          <a:xfrm>
            <a:off x="1480457" y="1243024"/>
            <a:ext cx="30915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800" dirty="0"/>
              <a:t>Primer miembro de la Ecuación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102496-2188-4EC1-80EA-D93582AE54F7}"/>
              </a:ext>
            </a:extLst>
          </p:cNvPr>
          <p:cNvSpPr txBox="1"/>
          <p:nvPr/>
        </p:nvSpPr>
        <p:spPr>
          <a:xfrm>
            <a:off x="5370717" y="1243024"/>
            <a:ext cx="28999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800" dirty="0"/>
              <a:t>Segundo miembro de la Ecuación</a:t>
            </a:r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08A0520-543D-4C39-BD74-1C47FFBE3C71}"/>
              </a:ext>
            </a:extLst>
          </p:cNvPr>
          <p:cNvSpPr/>
          <p:nvPr/>
        </p:nvSpPr>
        <p:spPr>
          <a:xfrm rot="16200000">
            <a:off x="1658983" y="2879690"/>
            <a:ext cx="400594" cy="1193074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EEAC6938-F9A3-48FA-B5B5-AB0BE90E1E4E}"/>
              </a:ext>
            </a:extLst>
          </p:cNvPr>
          <p:cNvSpPr/>
          <p:nvPr/>
        </p:nvSpPr>
        <p:spPr>
          <a:xfrm rot="16200000">
            <a:off x="4097328" y="2905318"/>
            <a:ext cx="400594" cy="1193074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FF9270C2-0C9C-4527-9C9E-AC4E30689B8B}"/>
              </a:ext>
            </a:extLst>
          </p:cNvPr>
          <p:cNvSpPr/>
          <p:nvPr/>
        </p:nvSpPr>
        <p:spPr>
          <a:xfrm rot="16200000">
            <a:off x="6640230" y="2879691"/>
            <a:ext cx="400594" cy="1193074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BF1675-A0A6-4937-8BBD-335B5D7EE862}"/>
              </a:ext>
            </a:extLst>
          </p:cNvPr>
          <p:cNvSpPr txBox="1"/>
          <p:nvPr/>
        </p:nvSpPr>
        <p:spPr>
          <a:xfrm>
            <a:off x="1123405" y="3798155"/>
            <a:ext cx="14717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800" dirty="0"/>
              <a:t>Término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03A989-ED4A-4542-B99F-314722E19170}"/>
              </a:ext>
            </a:extLst>
          </p:cNvPr>
          <p:cNvSpPr txBox="1"/>
          <p:nvPr/>
        </p:nvSpPr>
        <p:spPr>
          <a:xfrm>
            <a:off x="3622767" y="3815572"/>
            <a:ext cx="14717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800" dirty="0"/>
              <a:t>Término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59980B-B32B-4523-8942-F33490285416}"/>
              </a:ext>
            </a:extLst>
          </p:cNvPr>
          <p:cNvSpPr txBox="1"/>
          <p:nvPr/>
        </p:nvSpPr>
        <p:spPr>
          <a:xfrm>
            <a:off x="6104653" y="3790664"/>
            <a:ext cx="14717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800" dirty="0"/>
              <a:t>Término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E2121B0-5443-4C03-ABDF-BD4E320FE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794" y="3562378"/>
            <a:ext cx="1225369" cy="1581121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05428A7-D420-4328-B7A9-C3258A6646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1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5"/>
    </mc:Choice>
    <mc:Fallback xmlns="">
      <p:transition spd="slow" advTm="1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08116-6E5A-4F37-ADC8-65F1C9FE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" y="0"/>
            <a:ext cx="9144000" cy="175913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sz="115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E</a:t>
            </a:r>
            <a:r>
              <a:rPr lang="es-ES" sz="11500" dirty="0">
                <a:solidFill>
                  <a:srgbClr val="FF9900"/>
                </a:solidFill>
                <a:latin typeface="Arial Rounded MT Bold" panose="020F0704030504030204" pitchFamily="34" charset="0"/>
              </a:rPr>
              <a:t>s</a:t>
            </a:r>
            <a:r>
              <a:rPr lang="es-ES" sz="115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es-ES" sz="115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r</a:t>
            </a:r>
            <a:r>
              <a:rPr lang="es-ES" sz="11500" dirty="0">
                <a:solidFill>
                  <a:srgbClr val="990099"/>
                </a:solidFill>
                <a:latin typeface="Arial Rounded MT Bold" panose="020F0704030504030204" pitchFamily="34" charset="0"/>
              </a:rPr>
              <a:t>a</a:t>
            </a:r>
            <a:r>
              <a:rPr lang="es-ES" sz="115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es-ES" sz="115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e</a:t>
            </a:r>
            <a:r>
              <a:rPr lang="es-ES" sz="11500" dirty="0">
                <a:solidFill>
                  <a:srgbClr val="DCA2B4"/>
                </a:solidFill>
                <a:latin typeface="Arial Rounded MT Bold" panose="020F0704030504030204" pitchFamily="34" charset="0"/>
              </a:rPr>
              <a:t>g</a:t>
            </a:r>
            <a:r>
              <a:rPr lang="es-ES" sz="115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</a:t>
            </a:r>
            <a:r>
              <a:rPr lang="es-ES" sz="11500" dirty="0">
                <a:solidFill>
                  <a:srgbClr val="00FF00"/>
                </a:solidFill>
                <a:latin typeface="Arial Rounded MT Bold" panose="020F0704030504030204" pitchFamily="34" charset="0"/>
              </a:rPr>
              <a:t>a</a:t>
            </a:r>
            <a:r>
              <a:rPr lang="es-ES" sz="11500" dirty="0">
                <a:solidFill>
                  <a:srgbClr val="F38119"/>
                </a:solidFill>
                <a:latin typeface="Arial Rounded MT Bold" panose="020F0704030504030204" pitchFamily="34" charset="0"/>
              </a:rPr>
              <a:t>s</a:t>
            </a:r>
            <a:r>
              <a:rPr lang="es-ES" sz="11500" dirty="0"/>
              <a:t> </a:t>
            </a:r>
            <a:endParaRPr lang="es-CL" sz="115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14FFE5-311D-4B7F-BFFE-4A92ED4C4B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8</a:t>
            </a:fld>
            <a:endParaRPr lang="es-CL"/>
          </a:p>
        </p:txBody>
      </p:sp>
      <p:pic>
        <p:nvPicPr>
          <p:cNvPr id="1030" name="Picture 6" descr="Vectores, imágenes y arte vectorial de stock sobre Kid with ...">
            <a:extLst>
              <a:ext uri="{FF2B5EF4-FFF2-40B4-BE49-F238E27FC236}">
                <a16:creationId xmlns:a16="http://schemas.microsoft.com/office/drawing/2014/main" id="{A109A95C-D3B8-41AE-B5B3-18C37233A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1"/>
          <a:stretch/>
        </p:blipFill>
        <p:spPr bwMode="auto">
          <a:xfrm>
            <a:off x="1206341" y="1759334"/>
            <a:ext cx="6561705" cy="33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4E4A34-12A0-468B-9490-98480DBAE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3"/>
    </mc:Choice>
    <mc:Fallback xmlns="">
      <p:transition spd="slow" advTm="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14E0D9-1287-4284-A392-E3EF8F0787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9</a:t>
            </a:fld>
            <a:endParaRPr lang="es-CL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5257B0-92D6-4493-AFF8-6BB0A5888FF1}"/>
              </a:ext>
            </a:extLst>
          </p:cNvPr>
          <p:cNvSpPr txBox="1">
            <a:spLocks/>
          </p:cNvSpPr>
          <p:nvPr/>
        </p:nvSpPr>
        <p:spPr>
          <a:xfrm>
            <a:off x="-25" y="0"/>
            <a:ext cx="9144000" cy="862149"/>
          </a:xfrm>
          <a:prstGeom prst="rect">
            <a:avLst/>
          </a:prstGeom>
          <a:solidFill>
            <a:srgbClr val="86E4E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s-E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Estrategia </a:t>
            </a:r>
            <a:endParaRPr lang="es-CL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412AA0-D5B3-4E0C-9FF9-2B4C67919F58}"/>
              </a:ext>
            </a:extLst>
          </p:cNvPr>
          <p:cNvSpPr txBox="1"/>
          <p:nvPr/>
        </p:nvSpPr>
        <p:spPr>
          <a:xfrm>
            <a:off x="200298" y="1651838"/>
            <a:ext cx="3644607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6</a:t>
            </a:r>
            <a:r>
              <a:rPr lang="es-CL" sz="4400" dirty="0">
                <a:latin typeface="Arial Rounded MT Bold" panose="020F0704030504030204" pitchFamily="34" charset="0"/>
              </a:rPr>
              <a:t>  </a:t>
            </a:r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+  X  =  15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0D531B-346B-4FAE-9EF5-16CC1320192A}"/>
              </a:ext>
            </a:extLst>
          </p:cNvPr>
          <p:cNvSpPr txBox="1"/>
          <p:nvPr/>
        </p:nvSpPr>
        <p:spPr>
          <a:xfrm>
            <a:off x="5120639" y="1657391"/>
            <a:ext cx="3361509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X  =  15  -  </a:t>
            </a:r>
            <a:r>
              <a:rPr lang="es-CL" sz="4400" dirty="0">
                <a:solidFill>
                  <a:srgbClr val="FF4784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CEDC1A1-7C2C-412C-8167-ADA48F298DAA}"/>
              </a:ext>
            </a:extLst>
          </p:cNvPr>
          <p:cNvSpPr/>
          <p:nvPr/>
        </p:nvSpPr>
        <p:spPr>
          <a:xfrm>
            <a:off x="4154051" y="1767119"/>
            <a:ext cx="657442" cy="27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748DB4D-5951-431F-9AC6-5EB02EBF8357}"/>
              </a:ext>
            </a:extLst>
          </p:cNvPr>
          <p:cNvCxnSpPr/>
          <p:nvPr/>
        </p:nvCxnSpPr>
        <p:spPr>
          <a:xfrm>
            <a:off x="679269" y="1158240"/>
            <a:ext cx="74545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CE1A4CD-5529-4C3D-95E8-4578EC82EC2D}"/>
              </a:ext>
            </a:extLst>
          </p:cNvPr>
          <p:cNvCxnSpPr>
            <a:cxnSpLocks/>
          </p:cNvCxnSpPr>
          <p:nvPr/>
        </p:nvCxnSpPr>
        <p:spPr>
          <a:xfrm>
            <a:off x="679269" y="1158240"/>
            <a:ext cx="0" cy="4935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214BB32-B3A4-46C7-A30F-DE9EF68A3AB8}"/>
              </a:ext>
            </a:extLst>
          </p:cNvPr>
          <p:cNvCxnSpPr/>
          <p:nvPr/>
        </p:nvCxnSpPr>
        <p:spPr>
          <a:xfrm>
            <a:off x="8133806" y="1158240"/>
            <a:ext cx="0" cy="348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Flecha: hacia abajo 33">
            <a:extLst>
              <a:ext uri="{FF2B5EF4-FFF2-40B4-BE49-F238E27FC236}">
                <a16:creationId xmlns:a16="http://schemas.microsoft.com/office/drawing/2014/main" id="{3AAF04AA-B05E-46E2-84A6-29F65128A805}"/>
              </a:ext>
            </a:extLst>
          </p:cNvPr>
          <p:cNvSpPr/>
          <p:nvPr/>
        </p:nvSpPr>
        <p:spPr>
          <a:xfrm>
            <a:off x="3844905" y="2389927"/>
            <a:ext cx="1275734" cy="832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07763CF-4670-4C59-A1DE-D8852AF10DA4}"/>
              </a:ext>
            </a:extLst>
          </p:cNvPr>
          <p:cNvSpPr txBox="1"/>
          <p:nvPr/>
        </p:nvSpPr>
        <p:spPr>
          <a:xfrm>
            <a:off x="3248298" y="3405051"/>
            <a:ext cx="2351314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= 9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03E0E99-0B0C-4CDA-AECA-A552F867E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059" y="0"/>
            <a:ext cx="927941" cy="927941"/>
          </a:xfrm>
          <a:prstGeom prst="rect">
            <a:avLst/>
          </a:prstGeom>
        </p:spPr>
      </p:pic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09A50E4D-3CE6-4710-B044-A567E3733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0"/>
    </mc:Choice>
    <mc:Fallback xmlns="">
      <p:transition spd="slow" advTm="4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0.4|10.6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8|4.3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9.1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9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5|11.3|11.3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9|6.4|5.6|3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</TotalTime>
  <Words>189</Words>
  <Application>Microsoft Office PowerPoint</Application>
  <PresentationFormat>Presentación en pantalla (16:9)</PresentationFormat>
  <Paragraphs>61</Paragraphs>
  <Slides>18</Slides>
  <Notes>2</Notes>
  <HiddenSlides>0</HiddenSlides>
  <MMClips>18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Calibri Light</vt:lpstr>
      <vt:lpstr>Arial</vt:lpstr>
      <vt:lpstr>Amatic SC</vt:lpstr>
      <vt:lpstr>Cambria Math</vt:lpstr>
      <vt:lpstr>Arial Rounded MT Bold</vt:lpstr>
      <vt:lpstr>Abadi Extra Light</vt:lpstr>
      <vt:lpstr>Calibri</vt:lpstr>
      <vt:lpstr>Tema de Office</vt:lpstr>
      <vt:lpstr>Ecuaciones  en  Primer Grado </vt:lpstr>
      <vt:lpstr>Objetivo de la Clase</vt:lpstr>
      <vt:lpstr>Desafío </vt:lpstr>
      <vt:lpstr>Desafío </vt:lpstr>
      <vt:lpstr>Respuesta Correcta </vt:lpstr>
      <vt:lpstr>¿Qué es una Ecuación?</vt:lpstr>
      <vt:lpstr>Presentación de PowerPoint</vt:lpstr>
      <vt:lpstr>Estrategias </vt:lpstr>
      <vt:lpstr>Presentación de PowerPoint</vt:lpstr>
      <vt:lpstr>Presentación de PowerPoint</vt:lpstr>
      <vt:lpstr>Presentación de PowerPoint</vt:lpstr>
      <vt:lpstr>Presentación de PowerPoint</vt:lpstr>
      <vt:lpstr>Modelo de la Balanza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Fracciones</dc:title>
  <dc:creator>Arlette Carvajal Cabrera</dc:creator>
  <cp:lastModifiedBy>Arlette Carvajal Cabrera</cp:lastModifiedBy>
  <cp:revision>60</cp:revision>
  <dcterms:modified xsi:type="dcterms:W3CDTF">2020-06-17T17:55:10Z</dcterms:modified>
</cp:coreProperties>
</file>