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67" r:id="rId4"/>
    <p:sldId id="268" r:id="rId5"/>
    <p:sldId id="269" r:id="rId6"/>
    <p:sldId id="258" r:id="rId7"/>
    <p:sldId id="266" r:id="rId8"/>
    <p:sldId id="260" r:id="rId9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599" autoAdjust="0"/>
  </p:normalViewPr>
  <p:slideViewPr>
    <p:cSldViewPr>
      <p:cViewPr varScale="1">
        <p:scale>
          <a:sx n="72" d="100"/>
          <a:sy n="72" d="100"/>
        </p:scale>
        <p:origin x="660" y="66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3186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2446EEE-9F74-414C-8CF3-76F72C6C9CBB}" type="datetime1">
              <a:rPr lang="es-ES" smtClean="0"/>
              <a:t>10/07/2020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50423A-8BCE-448E-A97B-03A88B2B12C1}" type="slidenum">
              <a:rPr lang="es-ES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48FC2AD-8B93-45A4-8827-85E82B2F4F55}" type="datetime1">
              <a:rPr lang="es-ES" noProof="0" smtClean="0"/>
              <a:t>10/07/2020</a:t>
            </a:fld>
            <a:endParaRPr lang="es-ES" noProof="0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dirty="0"/>
              <a:t>Editar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F2A70B-78F2-4DCF-B53B-C990D2FAFB8A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9586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5677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92441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9566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6668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36212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0819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4459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3961" y="802299"/>
            <a:ext cx="8634824" cy="2920713"/>
          </a:xfrm>
        </p:spPr>
        <p:txBody>
          <a:bodyPr bIns="0" anchor="b">
            <a:normAutofit/>
          </a:bodyPr>
          <a:lstStyle>
            <a:lvl1pPr algn="ctr">
              <a:defRPr sz="659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3962" y="3724075"/>
            <a:ext cx="8634823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799" b="0" cap="all" baseline="0">
                <a:solidFill>
                  <a:schemeClr val="tx1"/>
                </a:solidFill>
              </a:defRPr>
            </a:lvl1pPr>
            <a:lvl2pPr marL="457063" indent="0" algn="ctr">
              <a:buNone/>
              <a:defRPr sz="17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201" y="329308"/>
            <a:ext cx="5625309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710" y="798973"/>
            <a:ext cx="810808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422E2A2-B648-4842-9ED5-8E4D1828D625}" type="datetime1">
              <a:rPr lang="es-ES" noProof="0" smtClean="0"/>
              <a:t>10/07/2020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762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675" y="798974"/>
            <a:ext cx="1615321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296" y="798974"/>
            <a:ext cx="7516696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A5BF5C-F4C1-4C94-BD5F-F847F8EB8117}" type="datetime1">
              <a:rPr lang="es-ES" noProof="0" smtClean="0"/>
              <a:t>10/07/2020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64998186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160" name="línea" descr="Gráfico de líneas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orma libre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2" name="Forma libre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3" name="Forma libre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4" name="Forma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5" name="Forma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6" name="Forma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7" name="Forma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8" name="Forma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9" name="Forma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0" name="Forma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1" name="Forma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2" name="Forma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3" name="Forma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4" name="Forma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5" name="Forma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6" name="Forma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7" name="Forma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8" name="Forma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9" name="Forma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0" name="Forma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1" name="Forma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2" name="Forma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3" name="Forma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4" name="Forma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5" name="Forma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6" name="Forma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7" name="Forma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8" name="Forma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9" name="Forma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0" name="Forma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1" name="Forma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2" name="Forma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3" name="Forma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4" name="Forma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5" name="Forma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6" name="Forma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7" name="Forma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8" name="Forma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9" name="Forma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0" name="Forma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1" name="Forma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2" name="Forma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3" name="Forma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4" name="Forma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5" name="Forma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6" name="Forma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7" name="Forma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8" name="Forma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9" name="Forma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0" name="Forma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1" name="Forma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2" name="Forma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3" name="Forma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4" name="Forma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5" name="Forma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6" name="Forma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7" name="Forma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8" name="Forma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9" name="Forma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0" name="Forma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1" name="Forma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2" name="Forma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3" name="Forma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4" name="Forma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5" name="Forma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6" name="Forma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7" name="Forma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8" name="Forma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9" name="Forma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0" name="Forma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1" name="Forma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2" name="Forma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3" name="Forma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4" name="Forma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</p:grp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829AD9-EA14-4AE8-BB2F-1A8BF56A3E5B}" type="datetime1">
              <a:rPr lang="es-ES" noProof="0" smtClean="0"/>
              <a:t>10/07/2020</a:t>
            </a:fld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85" name="Marcador de posición de contenido 3"/>
          <p:cNvSpPr>
            <a:spLocks noGrp="1"/>
          </p:cNvSpPr>
          <p:nvPr>
            <p:ph sz="half" idx="13"/>
          </p:nvPr>
        </p:nvSpPr>
        <p:spPr>
          <a:xfrm>
            <a:off x="6246812" y="2819400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8043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A5BF5C-F4C1-4C94-BD5F-F847F8EB8117}" type="datetime1">
              <a:rPr lang="es-ES" noProof="0" smtClean="0"/>
              <a:t>10/07/2020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80138413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961" y="1756131"/>
            <a:ext cx="8640903" cy="1969007"/>
          </a:xfrm>
        </p:spPr>
        <p:txBody>
          <a:bodyPr anchor="b">
            <a:normAutofit/>
          </a:bodyPr>
          <a:lstStyle>
            <a:lvl1pPr algn="ctr">
              <a:defRPr sz="359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3961" y="3725138"/>
            <a:ext cx="8640903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9A5F5A5-C1AF-4E1F-BBE9-77A0324E6A16}" type="datetime1">
              <a:rPr lang="es-ES" noProof="0" smtClean="0"/>
              <a:t>10/07/2020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2595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840" y="804890"/>
            <a:ext cx="9291157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6954" y="2010879"/>
            <a:ext cx="4487485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511" y="2017343"/>
            <a:ext cx="4487485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EBAF46A-8BB1-4F24-A11E-0306615E93F5}" type="datetime1">
              <a:rPr lang="es-ES" noProof="0" smtClean="0"/>
              <a:t>10/07/2020</a:t>
            </a:fld>
            <a:endParaRPr lang="es-E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7199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815" y="804164"/>
            <a:ext cx="9293182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814" y="2019550"/>
            <a:ext cx="4487625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99" b="0" cap="all" baseline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814" y="2824270"/>
            <a:ext cx="4487625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4396" y="2023004"/>
            <a:ext cx="4487625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99" b="0" cap="all" baseline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4396" y="2821491"/>
            <a:ext cx="4487625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A5BF5C-F4C1-4C94-BD5F-F847F8EB8117}" type="datetime1">
              <a:rPr lang="es-ES" noProof="0" smtClean="0"/>
              <a:t>10/07/2020</a:t>
            </a:fld>
            <a:endParaRPr lang="es-E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52021965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996EFD6-A265-4329-83FB-237234CCC851}" type="datetime1">
              <a:rPr lang="es-ES" noProof="0" smtClean="0"/>
              <a:t>10/07/2020</a:t>
            </a:fld>
            <a:endParaRPr lang="es-E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589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1EEC8E5-6135-4EEA-A5FA-4E382F0E51FD}" type="datetime1">
              <a:rPr lang="es-ES" noProof="0" smtClean="0"/>
              <a:t>10/07/2020</a:t>
            </a:fld>
            <a:endParaRPr lang="es-E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3225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295" y="798973"/>
            <a:ext cx="2961196" cy="2406518"/>
          </a:xfrm>
        </p:spPr>
        <p:txBody>
          <a:bodyPr anchor="b">
            <a:normAutofit/>
          </a:bodyPr>
          <a:lstStyle>
            <a:lvl1pPr algn="l">
              <a:defRPr sz="239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9092" y="798974"/>
            <a:ext cx="6010904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295" y="3205492"/>
            <a:ext cx="2961196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EAA01AB-145F-4AE5-A1D5-362BC05CA7CC}" type="datetime1">
              <a:rPr lang="es-ES" noProof="0" smtClean="0"/>
              <a:t>10/07/2020</a:t>
            </a:fld>
            <a:endParaRPr lang="es-E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00190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5440" y="482171"/>
            <a:ext cx="4073472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0828" y="1129513"/>
            <a:ext cx="5530887" cy="1922299"/>
          </a:xfrm>
        </p:spPr>
        <p:txBody>
          <a:bodyPr anchor="b">
            <a:normAutofit/>
          </a:bodyPr>
          <a:lstStyle>
            <a:lvl1pPr>
              <a:defRPr sz="319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2274" y="1122543"/>
            <a:ext cx="2790444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199" dirty="0"/>
            </a:lvl1pPr>
          </a:lstStyle>
          <a:p>
            <a:pPr lvl="0" algn="ctr"/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9951" y="3059600"/>
            <a:ext cx="5522965" cy="2090134"/>
          </a:xfrm>
        </p:spPr>
        <p:txBody>
          <a:bodyPr>
            <a:normAutofit/>
          </a:bodyPr>
          <a:lstStyle>
            <a:lvl1pPr marL="0" indent="0" algn="ctr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005" y="5469857"/>
            <a:ext cx="5525912" cy="320123"/>
          </a:xfrm>
        </p:spPr>
        <p:txBody>
          <a:bodyPr/>
          <a:lstStyle>
            <a:lvl1pPr algn="l">
              <a:defRPr/>
            </a:lvl1pPr>
          </a:lstStyle>
          <a:p>
            <a:pPr rtl="0"/>
            <a:fld id="{3EA5BF5C-F4C1-4C94-BD5F-F847F8EB8117}" type="datetime1">
              <a:rPr lang="es-ES" noProof="0" smtClean="0"/>
              <a:t>10/07/2020</a:t>
            </a:fld>
            <a:endParaRPr lang="es-E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005" y="318641"/>
            <a:ext cx="5539561" cy="320931"/>
          </a:xfrm>
        </p:spPr>
        <p:txBody>
          <a:bodyPr/>
          <a:lstStyle/>
          <a:p>
            <a:pPr rtl="0"/>
            <a:endParaRPr lang="es-E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8869047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202" y="804520"/>
            <a:ext cx="928879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202" y="2015733"/>
            <a:ext cx="928879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0194" y="330370"/>
            <a:ext cx="3499803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EA5BF5C-F4C1-4C94-BD5F-F847F8EB8117}" type="datetime1">
              <a:rPr lang="es-ES" noProof="0" smtClean="0"/>
              <a:t>10/07/2020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201" y="329308"/>
            <a:ext cx="562530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935" y="798973"/>
            <a:ext cx="810808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799">
                <a:solidFill>
                  <a:schemeClr val="accent1"/>
                </a:solidFill>
              </a:defRPr>
            </a:lvl1pPr>
          </a:lstStyle>
          <a:p>
            <a:pPr rtl="0"/>
            <a:fld id="{25BA54BD-C84D-46CE-8B72-31BFB26ABA43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88825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88825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88825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9433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914126" rtl="0" eaLnBrk="1" latinLnBrk="0" hangingPunct="1">
        <a:lnSpc>
          <a:spcPct val="90000"/>
        </a:lnSpc>
        <a:spcBef>
          <a:spcPct val="0"/>
        </a:spcBef>
        <a:buNone/>
        <a:defRPr sz="3199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999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99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hyperlink" Target="https://www.youtube.com/watch?v=Yza-0dovXdg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12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7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2412" y="1309043"/>
            <a:ext cx="9144000" cy="2862808"/>
          </a:xfrm>
        </p:spPr>
        <p:txBody>
          <a:bodyPr rtlCol="0"/>
          <a:lstStyle/>
          <a:p>
            <a:pPr algn="ctr"/>
            <a:r>
              <a:rPr lang="es-CL" sz="3200" b="1" i="1" dirty="0"/>
              <a:t>OBJETIVO:</a:t>
            </a:r>
            <a:r>
              <a:rPr lang="es-CL" sz="3200" dirty="0"/>
              <a:t> </a:t>
            </a:r>
            <a:br>
              <a:rPr lang="es-CL" sz="3200" dirty="0"/>
            </a:br>
            <a:r>
              <a:rPr lang="es-CL" sz="3200" dirty="0"/>
              <a:t>Aplicar estrategias de comprensión lectora como: antes y después de la lectura y definición de palabras, a través de un texto de misterio.</a:t>
            </a:r>
            <a:endParaRPr lang="es-ES" sz="3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222204" y="4068502"/>
            <a:ext cx="3491879" cy="1066800"/>
          </a:xfrm>
        </p:spPr>
        <p:txBody>
          <a:bodyPr rtlCol="0"/>
          <a:lstStyle/>
          <a:p>
            <a:pPr rtl="0"/>
            <a:r>
              <a:rPr lang="es-ES" dirty="0"/>
              <a:t>Prof. Javiera Zúñiga Q </a:t>
            </a:r>
          </a:p>
        </p:txBody>
      </p:sp>
      <p:pic>
        <p:nvPicPr>
          <p:cNvPr id="1026" name="Picture 2" descr="Facultad de Medicina y Ciencia | USS 2020">
            <a:extLst>
              <a:ext uri="{FF2B5EF4-FFF2-40B4-BE49-F238E27FC236}">
                <a16:creationId xmlns:a16="http://schemas.microsoft.com/office/drawing/2014/main" id="{62D8837F-2894-4158-AC29-37A4AD4FA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260648"/>
            <a:ext cx="2160239" cy="172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0E40859-0364-415A-AD1D-68F08DB137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0" b="99076" l="10000" r="90000">
                        <a14:foregroundMark x1="35694" y1="90300" x2="38611" y2="99307"/>
                        <a14:foregroundMark x1="69028" y1="96767" x2="67361" y2="68360"/>
                        <a14:foregroundMark x1="70139" y1="11778" x2="66111" y2="9700"/>
                        <a14:foregroundMark x1="55278" y1="39492" x2="49028" y2="45958"/>
                        <a14:foregroundMark x1="49028" y1="45958" x2="54444" y2="54503"/>
                        <a14:foregroundMark x1="54444" y1="54503" x2="56806" y2="44573"/>
                        <a14:backgroundMark x1="85833" y1="79677" x2="88611" y2="90300"/>
                        <a14:backgroundMark x1="88611" y1="90300" x2="85417" y2="84758"/>
                        <a14:backgroundMark x1="85833" y1="87298" x2="85556" y2="99076"/>
                        <a14:backgroundMark x1="85556" y1="99076" x2="91944" y2="97691"/>
                        <a14:backgroundMark x1="82361" y1="78291" x2="82361" y2="92610"/>
                        <a14:backgroundMark x1="82361" y1="92610" x2="83889" y2="95612"/>
                        <a14:backgroundMark x1="82500" y1="85681" x2="82500" y2="99076"/>
                        <a14:backgroundMark x1="82500" y1="99076" x2="83611" y2="972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2564" y="2740447"/>
            <a:ext cx="5584250" cy="335830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4393EAA-5E67-4365-BD0F-D93529ED3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3325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877">
        <p:fade/>
      </p:transition>
    </mc:Choice>
    <mc:Fallback>
      <p:transition spd="med" advTm="228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l"/>
            <a:r>
              <a:rPr lang="es-ES" dirty="0"/>
              <a:t>Recordemos:</a:t>
            </a:r>
          </a:p>
        </p:txBody>
      </p:sp>
      <p:sp>
        <p:nvSpPr>
          <p:cNvPr id="14" name="Marcador de posición de contenido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es-ES" sz="2400" dirty="0"/>
              <a:t>¿Qué géneros conocemos? </a:t>
            </a:r>
          </a:p>
          <a:p>
            <a:pPr rtl="0"/>
            <a:r>
              <a:rPr lang="es-ES" sz="2400" dirty="0"/>
              <a:t>¿Qué características tiene el género narrativo?</a:t>
            </a:r>
          </a:p>
          <a:p>
            <a:pPr rtl="0"/>
            <a:r>
              <a:rPr lang="es-ES" sz="2400" dirty="0"/>
              <a:t>¿Qué es el misterio?</a:t>
            </a:r>
          </a:p>
          <a:p>
            <a:pPr marL="0" indent="0" rtl="0">
              <a:buNone/>
            </a:pP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602CFF5-E5D5-435A-9513-C1E5E9CD8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74" b="95222" l="4229" r="92537">
                        <a14:foregroundMark x1="11443" y1="27645" x2="23632" y2="31399"/>
                        <a14:foregroundMark x1="23632" y1="31399" x2="24378" y2="30034"/>
                        <a14:foregroundMark x1="25622" y1="34812" x2="20647" y2="14676"/>
                        <a14:foregroundMark x1="20647" y1="14676" x2="7463" y2="22184"/>
                        <a14:foregroundMark x1="7463" y1="22184" x2="12687" y2="39590"/>
                        <a14:foregroundMark x1="12687" y1="39590" x2="22139" y2="36177"/>
                        <a14:foregroundMark x1="8706" y1="65188" x2="20149" y2="51536"/>
                        <a14:foregroundMark x1="20149" y1="51536" x2="32338" y2="59044"/>
                        <a14:foregroundMark x1="32338" y1="59044" x2="34328" y2="66894"/>
                        <a14:foregroundMark x1="12189" y1="93857" x2="25124" y2="92150"/>
                        <a14:foregroundMark x1="25124" y1="92150" x2="25622" y2="92150"/>
                        <a14:foregroundMark x1="19900" y1="64164" x2="19900" y2="92491"/>
                        <a14:foregroundMark x1="10199" y1="65870" x2="10199" y2="61092"/>
                        <a14:foregroundMark x1="12189" y1="54949" x2="6965" y2="36519"/>
                        <a14:foregroundMark x1="6965" y1="36519" x2="6965" y2="37543"/>
                        <a14:foregroundMark x1="9701" y1="54608" x2="7711" y2="47099"/>
                        <a14:foregroundMark x1="15920" y1="8874" x2="15920" y2="8874"/>
                        <a14:foregroundMark x1="14677" y1="13311" x2="12438" y2="17065"/>
                        <a14:foregroundMark x1="8955" y1="92491" x2="20398" y2="83618"/>
                        <a14:foregroundMark x1="20398" y1="83618" x2="20398" y2="83618"/>
                        <a14:foregroundMark x1="27861" y1="93515" x2="18657" y2="93174"/>
                        <a14:foregroundMark x1="7960" y1="43345" x2="4229" y2="25256"/>
                        <a14:foregroundMark x1="4229" y1="25256" x2="12687" y2="10922"/>
                        <a14:foregroundMark x1="12687" y1="10922" x2="23881" y2="26962"/>
                        <a14:foregroundMark x1="23881" y1="26962" x2="16418" y2="40956"/>
                        <a14:foregroundMark x1="16418" y1="40956" x2="10697" y2="41297"/>
                        <a14:foregroundMark x1="19154" y1="40956" x2="27114" y2="31741"/>
                        <a14:foregroundMark x1="82836" y1="68259" x2="83582" y2="69966"/>
                        <a14:foregroundMark x1="78856" y1="76109" x2="78856" y2="76109"/>
                        <a14:foregroundMark x1="74378" y1="81570" x2="74378" y2="81570"/>
                        <a14:foregroundMark x1="70647" y1="81570" x2="70647" y2="81570"/>
                        <a14:foregroundMark x1="67662" y1="81570" x2="67662" y2="81570"/>
                        <a14:foregroundMark x1="67164" y1="81229" x2="67164" y2="81229"/>
                        <a14:foregroundMark x1="66169" y1="62116" x2="66169" y2="62116"/>
                        <a14:foregroundMark x1="59204" y1="60410" x2="53731" y2="90102"/>
                        <a14:foregroundMark x1="47761" y1="64505" x2="61194" y2="64164"/>
                        <a14:foregroundMark x1="61194" y1="64164" x2="64179" y2="67577"/>
                        <a14:foregroundMark x1="40299" y1="95563" x2="52736" y2="94881"/>
                        <a14:foregroundMark x1="52736" y1="94881" x2="59701" y2="95563"/>
                        <a14:foregroundMark x1="64428" y1="66553" x2="57214" y2="52560"/>
                        <a14:foregroundMark x1="57214" y1="52560" x2="48010" y2="65188"/>
                        <a14:foregroundMark x1="48010" y1="65188" x2="46766" y2="68259"/>
                        <a14:foregroundMark x1="27114" y1="34812" x2="23632" y2="39249"/>
                        <a14:foregroundMark x1="81841" y1="69966" x2="88557" y2="55290"/>
                        <a14:foregroundMark x1="88557" y1="55290" x2="88308" y2="73379"/>
                        <a14:foregroundMark x1="88308" y1="73379" x2="80348" y2="60068"/>
                        <a14:foregroundMark x1="80348" y1="60068" x2="91791" y2="67577"/>
                        <a14:foregroundMark x1="91791" y1="67577" x2="90050" y2="60410"/>
                        <a14:foregroundMark x1="22637" y1="41638" x2="25373" y2="24573"/>
                        <a14:foregroundMark x1="6965" y1="43345" x2="4478" y2="36177"/>
                        <a14:foregroundMark x1="79602" y1="70648" x2="85323" y2="54608"/>
                        <a14:foregroundMark x1="85323" y1="54608" x2="92040" y2="60410"/>
                        <a14:foregroundMark x1="79353" y1="58020" x2="92537" y2="58362"/>
                        <a14:foregroundMark x1="90299" y1="57338" x2="77612" y2="56314"/>
                        <a14:foregroundMark x1="77612" y1="56314" x2="81095" y2="69966"/>
                        <a14:foregroundMark x1="82090" y1="70648" x2="80846" y2="53242"/>
                        <a14:foregroundMark x1="80846" y1="53242" x2="91791" y2="61433"/>
                        <a14:foregroundMark x1="91791" y1="61433" x2="81841" y2="70648"/>
                        <a14:foregroundMark x1="84080" y1="69283" x2="75871" y2="58362"/>
                        <a14:foregroundMark x1="83582" y1="68259" x2="75124" y2="58362"/>
                        <a14:foregroundMark x1="79602" y1="72014" x2="73881" y2="58362"/>
                        <a14:foregroundMark x1="77612" y1="76792" x2="77612" y2="76792"/>
                        <a14:foregroundMark x1="16915" y1="10580" x2="17662" y2="11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3100" y="2924944"/>
            <a:ext cx="4470967" cy="32586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64EC44-0328-4C05-A07F-F56F8BC24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151">
        <p:fade/>
      </p:transition>
    </mc:Choice>
    <mc:Fallback>
      <p:transition spd="med" advTm="311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Veamos el siguiente video: 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CF1B55F-AA21-433A-85B2-6159C4EEE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9916" y="2403695"/>
            <a:ext cx="9110081" cy="3062651"/>
          </a:xfrm>
        </p:spPr>
        <p:txBody>
          <a:bodyPr/>
          <a:lstStyle/>
          <a:p>
            <a:r>
              <a:rPr lang="es-CL" sz="2400" dirty="0"/>
              <a:t>Haz clic en el siguiente link y pon mucha atención a la historia que ahí te contarán:</a:t>
            </a:r>
          </a:p>
          <a:p>
            <a:r>
              <a:rPr lang="es-CL" dirty="0"/>
              <a:t>-</a:t>
            </a:r>
            <a:r>
              <a:rPr lang="es-CL" dirty="0">
                <a:hlinkClick r:id="rId5"/>
              </a:rPr>
              <a:t>	https://www.youtube.com/watch?v=Yza-0dovXdg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F0DA984-2A8C-4A31-A8B1-F6ADEA7C1C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5119" y1="36763" x2="52964" y2="48849"/>
                        <a14:foregroundMark x1="52964" y1="48849" x2="53426" y2="38993"/>
                        <a14:foregroundMark x1="53426" y1="38993" x2="60508" y2="48201"/>
                        <a14:foregroundMark x1="60508" y1="48201" x2="58276" y2="47050"/>
                        <a14:backgroundMark x1="47113" y1="9928" x2="45651" y2="82590"/>
                      </a14:backgroundRemoval>
                    </a14:imgEffect>
                  </a14:imgLayer>
                </a14:imgProps>
              </a:ext>
            </a:extLst>
          </a:blip>
          <a:srcRect l="50000" t="8561" r="-5767" b="11732"/>
          <a:stretch/>
        </p:blipFill>
        <p:spPr>
          <a:xfrm>
            <a:off x="0" y="1354460"/>
            <a:ext cx="3574132" cy="546634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D9C4F8-4963-4CA8-A7BC-0098D5471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567">
        <p:fade/>
      </p:transition>
    </mc:Choice>
    <mc:Fallback>
      <p:transition spd="med" advTm="145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8833" y="260648"/>
            <a:ext cx="9291157" cy="1059305"/>
          </a:xfrm>
        </p:spPr>
        <p:txBody>
          <a:bodyPr rtlCol="0"/>
          <a:lstStyle/>
          <a:p>
            <a:pPr rtl="0"/>
            <a:r>
              <a:rPr lang="es-ES" dirty="0"/>
              <a:t>En relación a lo visto anteriormente</a:t>
            </a:r>
          </a:p>
        </p:txBody>
      </p:sp>
      <p:sp>
        <p:nvSpPr>
          <p:cNvPr id="5" name="Marcador de posición de contenido 4"/>
          <p:cNvSpPr>
            <a:spLocks noGrp="1"/>
          </p:cNvSpPr>
          <p:nvPr>
            <p:ph sz="half" idx="1"/>
          </p:nvPr>
        </p:nvSpPr>
        <p:spPr>
          <a:xfrm>
            <a:off x="278175" y="1776710"/>
            <a:ext cx="2341316" cy="3304579"/>
          </a:xfrm>
        </p:spPr>
        <p:txBody>
          <a:bodyPr rtlCol="0"/>
          <a:lstStyle/>
          <a:p>
            <a:pPr rtl="0"/>
            <a:r>
              <a:rPr lang="es-ES" dirty="0"/>
              <a:t>El video que acabas de ver, corresponde a un cuento de misterio. Veamos de que se trata esto: </a:t>
            </a:r>
          </a:p>
        </p:txBody>
      </p:sp>
      <p:graphicFrame>
        <p:nvGraphicFramePr>
          <p:cNvPr id="4" name="Marcador de posición de contenido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62524713"/>
              </p:ext>
            </p:extLst>
          </p:nvPr>
        </p:nvGraphicFramePr>
        <p:xfrm>
          <a:off x="3596063" y="1319953"/>
          <a:ext cx="4996696" cy="4899363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4996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0396">
                <a:tc>
                  <a:txBody>
                    <a:bodyPr/>
                    <a:lstStyle/>
                    <a:p>
                      <a:pPr algn="ctr" rtl="0"/>
                      <a:r>
                        <a:rPr lang="es-ES" noProof="0" dirty="0"/>
                        <a:t>Cuentos de misterio </a:t>
                      </a:r>
                    </a:p>
                  </a:txBody>
                  <a:tcPr marL="92819" marR="9281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572">
                <a:tc>
                  <a:txBody>
                    <a:bodyPr/>
                    <a:lstStyle/>
                    <a:p>
                      <a:pPr algn="ctr" rtl="0"/>
                      <a:r>
                        <a:rPr lang="es-ES" noProof="0" dirty="0"/>
                        <a:t>Subgénero narrativo </a:t>
                      </a:r>
                    </a:p>
                  </a:txBody>
                  <a:tcPr marL="92819" marR="9281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344">
                <a:tc>
                  <a:txBody>
                    <a:bodyPr/>
                    <a:lstStyle/>
                    <a:p>
                      <a:pPr algn="ctr" rtl="0"/>
                      <a:r>
                        <a:rPr lang="es-ES" noProof="0" dirty="0"/>
                        <a:t>Puede ser real o ficticio</a:t>
                      </a:r>
                    </a:p>
                  </a:txBody>
                  <a:tcPr marL="92819" marR="9281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344">
                <a:tc>
                  <a:txBody>
                    <a:bodyPr/>
                    <a:lstStyle/>
                    <a:p>
                      <a:pPr algn="ctr" rtl="0"/>
                      <a:r>
                        <a:rPr lang="es-ES" noProof="0" dirty="0"/>
                        <a:t>Existe una tensión constante durante la lectura  </a:t>
                      </a:r>
                    </a:p>
                  </a:txBody>
                  <a:tcPr marL="92819" marR="92819" anchor="ctr"/>
                </a:tc>
                <a:extLst>
                  <a:ext uri="{0D108BD9-81ED-4DB2-BD59-A6C34878D82A}">
                    <a16:rowId xmlns:a16="http://schemas.microsoft.com/office/drawing/2014/main" val="1884674630"/>
                  </a:ext>
                </a:extLst>
              </a:tr>
              <a:tr h="594572">
                <a:tc>
                  <a:txBody>
                    <a:bodyPr/>
                    <a:lstStyle/>
                    <a:p>
                      <a:pPr algn="ctr" rtl="0"/>
                      <a:r>
                        <a:rPr lang="es-ES" noProof="0" dirty="0"/>
                        <a:t>Ocurren hechos inesperados </a:t>
                      </a:r>
                    </a:p>
                  </a:txBody>
                  <a:tcPr marL="92819" marR="9281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7617">
                <a:tc>
                  <a:txBody>
                    <a:bodyPr/>
                    <a:lstStyle/>
                    <a:p>
                      <a:pPr algn="ctr" rtl="0"/>
                      <a:r>
                        <a:rPr lang="es-ES" noProof="0" dirty="0"/>
                        <a:t>Tiene un orden lógico (inicio, desarrollo y desenlace)</a:t>
                      </a:r>
                    </a:p>
                  </a:txBody>
                  <a:tcPr marL="92819" marR="92819" anchor="ctr"/>
                </a:tc>
                <a:extLst>
                  <a:ext uri="{0D108BD9-81ED-4DB2-BD59-A6C34878D82A}">
                    <a16:rowId xmlns:a16="http://schemas.microsoft.com/office/drawing/2014/main" val="2944400372"/>
                  </a:ext>
                </a:extLst>
              </a:tr>
              <a:tr h="1109827">
                <a:tc>
                  <a:txBody>
                    <a:bodyPr/>
                    <a:lstStyle/>
                    <a:p>
                      <a:pPr algn="ctr" rtl="0"/>
                      <a:r>
                        <a:rPr lang="es-CL" noProof="0" dirty="0"/>
                        <a:t>En el desenlace puede quedar un final abierto o se puede resolver el misterio finalmente </a:t>
                      </a:r>
                    </a:p>
                  </a:txBody>
                  <a:tcPr marL="92819" marR="92819" anchor="ctr"/>
                </a:tc>
                <a:extLst>
                  <a:ext uri="{0D108BD9-81ED-4DB2-BD59-A6C34878D82A}">
                    <a16:rowId xmlns:a16="http://schemas.microsoft.com/office/drawing/2014/main" val="2402657051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144A557-61FE-47DF-9BC3-10D5CA894854}"/>
              </a:ext>
            </a:extLst>
          </p:cNvPr>
          <p:cNvSpPr txBox="1"/>
          <p:nvPr/>
        </p:nvSpPr>
        <p:spPr>
          <a:xfrm>
            <a:off x="9246354" y="4581128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Si un texto se titula “El equipaje” ¿de qué crees que se puede tratar la historia?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EDC40B0-C62A-4572-BF9D-91F556BCB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7179">
        <p:fade/>
      </p:transition>
    </mc:Choice>
    <mc:Fallback>
      <p:transition spd="med" advTm="871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15" y="26418"/>
            <a:ext cx="5402725" cy="1059305"/>
          </a:xfrm>
        </p:spPr>
        <p:txBody>
          <a:bodyPr rtlCol="0"/>
          <a:lstStyle/>
          <a:p>
            <a:pPr rtl="0"/>
            <a:r>
              <a:rPr lang="es-ES" dirty="0"/>
              <a:t>Leamos en conjunto: 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8AB6DDB1-6705-4862-840A-3FEBA75250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2179098" y="1678789"/>
            <a:ext cx="3648352" cy="5014178"/>
          </a:xfrm>
          <a:prstGeom prst="rect">
            <a:avLst/>
          </a:prstGeom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D8A92528-0DD5-4E5E-BA2E-F20B7BB9F3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032360" y="1678788"/>
            <a:ext cx="3671094" cy="501417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97F9E83-D6DD-4249-BBD3-29109345D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9151" y="901186"/>
            <a:ext cx="2426418" cy="65077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E161790-13D6-4EEB-BB26-431174E601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23" b="90000" l="6000" r="92889">
                        <a14:foregroundMark x1="10667" y1="21064" x2="6222" y2="32766"/>
                        <a14:foregroundMark x1="6222" y1="32766" x2="10000" y2="67447"/>
                        <a14:foregroundMark x1="10000" y1="67447" x2="10000" y2="67447"/>
                        <a14:foregroundMark x1="91333" y1="27447" x2="93111" y2="66170"/>
                        <a14:foregroundMark x1="86000" y1="26596" x2="86222" y2="35319"/>
                        <a14:foregroundMark x1="81111" y1="83617" x2="78444" y2="84681"/>
                        <a14:foregroundMark x1="11333" y1="20426" x2="8000" y2="22766"/>
                        <a14:foregroundMark x1="57111" y1="10638" x2="46000" y2="8723"/>
                        <a14:foregroundMark x1="46000" y1="8723" x2="35778" y2="112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3454" y="4365104"/>
            <a:ext cx="2625732" cy="274243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6824595-9F85-412A-82A3-783B02E1B7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7" b="99605" l="2513" r="97990">
                        <a14:foregroundMark x1="4523" y1="71937" x2="12060" y2="72332"/>
                        <a14:foregroundMark x1="5528" y1="98814" x2="21608" y2="96047"/>
                        <a14:foregroundMark x1="21608" y1="96047" x2="39196" y2="96443"/>
                        <a14:foregroundMark x1="39196" y1="96443" x2="48241" y2="99605"/>
                        <a14:foregroundMark x1="37688" y1="45059" x2="36181" y2="59289"/>
                        <a14:foregroundMark x1="51759" y1="22530" x2="50754" y2="35968"/>
                        <a14:foregroundMark x1="50754" y1="35968" x2="34171" y2="24111"/>
                        <a14:foregroundMark x1="34171" y1="24111" x2="34171" y2="39130"/>
                        <a14:foregroundMark x1="34171" y1="39130" x2="38191" y2="42292"/>
                        <a14:foregroundMark x1="36683" y1="46245" x2="39698" y2="43874"/>
                        <a14:foregroundMark x1="28141" y1="13834" x2="53769" y2="7510"/>
                        <a14:foregroundMark x1="38693" y1="2767" x2="39698" y2="3557"/>
                        <a14:foregroundMark x1="35176" y1="46640" x2="34171" y2="47431"/>
                        <a14:foregroundMark x1="35176" y1="41502" x2="32663" y2="37549"/>
                        <a14:foregroundMark x1="33166" y1="29644" x2="32663" y2="46245"/>
                        <a14:backgroundMark x1="20101" y1="32016" x2="18593" y2="29249"/>
                        <a14:backgroundMark x1="12060" y1="18182" x2="8040" y2="16996"/>
                        <a14:backgroundMark x1="11558" y1="18182" x2="11055" y2="18577"/>
                        <a14:backgroundMark x1="7035" y1="15415" x2="7538" y2="24111"/>
                        <a14:backgroundMark x1="11055" y1="30040" x2="12563" y2="28063"/>
                        <a14:backgroundMark x1="39196" y1="99605" x2="39196" y2="99605"/>
                        <a14:backgroundMark x1="72864" y1="36364" x2="89447" y2="48617"/>
                        <a14:backgroundMark x1="89447" y1="48617" x2="76382" y2="60474"/>
                        <a14:backgroundMark x1="76382" y1="60474" x2="66834" y2="60079"/>
                        <a14:backgroundMark x1="89950" y1="43083" x2="94472" y2="51383"/>
                        <a14:backgroundMark x1="94472" y1="40316" x2="90955" y2="40316"/>
                        <a14:backgroundMark x1="69347" y1="41502" x2="70854" y2="48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56" y="1916832"/>
            <a:ext cx="2827578" cy="424847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0A89484-7980-4217-8413-AF3838974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55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2644">
        <p:fade/>
      </p:transition>
    </mc:Choice>
    <mc:Fallback>
      <p:transition spd="med" advTm="3126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9796" y="657604"/>
            <a:ext cx="5544616" cy="1944216"/>
          </a:xfrm>
        </p:spPr>
        <p:txBody>
          <a:bodyPr rtlCol="0"/>
          <a:lstStyle/>
          <a:p>
            <a:pPr rtl="0"/>
            <a:r>
              <a:rPr lang="es-ES" dirty="0"/>
              <a:t>Analicemos nuestra comprensión: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629930" y="3284984"/>
            <a:ext cx="8928964" cy="2326229"/>
          </a:xfrm>
        </p:spPr>
        <p:txBody>
          <a:bodyPr rtlCol="0">
            <a:normAutofit lnSpcReduction="10000"/>
          </a:bodyPr>
          <a:lstStyle/>
          <a:p>
            <a:pPr marL="285750" indent="-285750" algn="l" rtl="0">
              <a:buFontTx/>
              <a:buChar char="-"/>
            </a:pPr>
            <a:r>
              <a:rPr lang="es-ES" dirty="0"/>
              <a:t>Dirígete a tu guía de actividades y resuelve las preguntas que ahí aparecen </a:t>
            </a:r>
          </a:p>
          <a:p>
            <a:pPr marL="285750" indent="-285750" algn="l" rtl="0">
              <a:buFontTx/>
              <a:buChar char="-"/>
            </a:pPr>
            <a:r>
              <a:rPr lang="es-ES" dirty="0"/>
              <a:t>Ten en cuenta la pregunta que hicimos antes de leer el cuento.</a:t>
            </a:r>
          </a:p>
          <a:p>
            <a:pPr marL="285750" indent="-285750" algn="l" rtl="0">
              <a:buFontTx/>
              <a:buChar char="-"/>
            </a:pPr>
            <a:r>
              <a:rPr lang="es-ES" dirty="0"/>
              <a:t>Es importante que releas el texto y verás que tendrás una mejor comprensión la segunda vez que lo leas. </a:t>
            </a:r>
          </a:p>
          <a:p>
            <a:pPr marL="285750" indent="-285750" algn="l" rtl="0">
              <a:buFontTx/>
              <a:buChar char="-"/>
            </a:pPr>
            <a:r>
              <a:rPr lang="es-ES" dirty="0"/>
              <a:t>Busca sinónimos que tu conozcas y que te ayuden a comprender mejor tu lectura.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F6CBDB-9A02-4DF8-BB98-BDDD2F0A9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95" b="95658" l="3778" r="94111">
                        <a14:foregroundMark x1="35556" y1="22237" x2="17556" y2="33158"/>
                        <a14:foregroundMark x1="17556" y1="33158" x2="6667" y2="35132"/>
                        <a14:foregroundMark x1="6667" y1="35132" x2="18333" y2="78289"/>
                        <a14:foregroundMark x1="18333" y1="78289" x2="40333" y2="68684"/>
                        <a14:foregroundMark x1="40333" y1="68684" x2="53333" y2="76579"/>
                        <a14:foregroundMark x1="53333" y1="76579" x2="60111" y2="85000"/>
                        <a14:foregroundMark x1="60111" y1="85000" x2="67333" y2="85658"/>
                        <a14:foregroundMark x1="67333" y1="85658" x2="73000" y2="78026"/>
                        <a14:foregroundMark x1="73000" y1="78026" x2="81556" y2="27105"/>
                        <a14:foregroundMark x1="81556" y1="27105" x2="79000" y2="17368"/>
                        <a14:foregroundMark x1="79000" y1="17368" x2="48222" y2="10000"/>
                        <a14:foregroundMark x1="48222" y1="10000" x2="43444" y2="29474"/>
                        <a14:foregroundMark x1="43444" y1="29474" x2="42667" y2="35132"/>
                        <a14:foregroundMark x1="96667" y1="90395" x2="87444" y2="85658"/>
                        <a14:foregroundMark x1="87444" y1="85658" x2="93222" y2="88684"/>
                        <a14:foregroundMark x1="93222" y1="88684" x2="90778" y2="84605"/>
                        <a14:foregroundMark x1="97333" y1="89342" x2="94333" y2="95658"/>
                        <a14:foregroundMark x1="94333" y1="95658" x2="93111" y2="95000"/>
                        <a14:foregroundMark x1="43778" y1="3026" x2="74333" y2="18158"/>
                        <a14:foregroundMark x1="74333" y1="18158" x2="81889" y2="18684"/>
                        <a14:foregroundMark x1="81889" y1="18684" x2="62000" y2="10789"/>
                        <a14:foregroundMark x1="37111" y1="21316" x2="7333" y2="33684"/>
                        <a14:foregroundMark x1="7333" y1="33684" x2="18111" y2="34605"/>
                        <a14:foregroundMark x1="18111" y1="34605" x2="31667" y2="26842"/>
                        <a14:foregroundMark x1="31667" y1="26842" x2="30000" y2="63553"/>
                        <a14:foregroundMark x1="30000" y1="63553" x2="21937" y2="89484"/>
                        <a14:foregroundMark x1="20317" y1="90614" x2="18000" y2="84211"/>
                        <a14:foregroundMark x1="18000" y1="84211" x2="38556" y2="78684"/>
                        <a14:foregroundMark x1="38556" y1="78684" x2="40333" y2="77237"/>
                        <a14:foregroundMark x1="3778" y1="34737" x2="10444" y2="30000"/>
                        <a14:foregroundMark x1="10444" y1="30000" x2="25556" y2="25000"/>
                        <a14:backgroundMark x1="19778" y1="93158" x2="22889" y2="91053"/>
                        <a14:backgroundMark x1="19667" y1="92105" x2="22000" y2="91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4652" y="188640"/>
            <a:ext cx="3413066" cy="288214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ACD0A48-A8CF-49EC-B26E-97773D334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5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856">
        <p:fade/>
      </p:transition>
    </mc:Choice>
    <mc:Fallback>
      <p:transition spd="med" advTm="308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5860" y="535057"/>
            <a:ext cx="4688967" cy="1174972"/>
          </a:xfrm>
        </p:spPr>
        <p:txBody>
          <a:bodyPr rtlCol="0"/>
          <a:lstStyle/>
          <a:p>
            <a:pPr rtl="0"/>
            <a:r>
              <a:rPr lang="es-ES"/>
              <a:t>Beneficios:</a:t>
            </a:r>
            <a:endParaRPr lang="es-ES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305068" y="1844824"/>
            <a:ext cx="5661887" cy="4320479"/>
          </a:xfrm>
        </p:spPr>
        <p:txBody>
          <a:bodyPr rtlCol="0">
            <a:normAutofit fontScale="92500" lnSpcReduction="10000"/>
          </a:bodyPr>
          <a:lstStyle/>
          <a:p>
            <a:pPr marL="285750" indent="-285750" algn="l">
              <a:buFontTx/>
              <a:buChar char="-"/>
            </a:pPr>
            <a:r>
              <a:rPr lang="es-CL" dirty="0"/>
              <a:t>Ayuda a comprender mejor los textos e indicaciones.</a:t>
            </a:r>
          </a:p>
          <a:p>
            <a:pPr marL="285750" indent="-285750" algn="l">
              <a:buFontTx/>
              <a:buChar char="-"/>
            </a:pPr>
            <a:r>
              <a:rPr lang="es-CL" dirty="0"/>
              <a:t>Nos ayuda a tener una mejor comunicación con nuestro entorno.</a:t>
            </a:r>
          </a:p>
          <a:p>
            <a:pPr marL="285750" indent="-285750" algn="l">
              <a:buFontTx/>
              <a:buChar char="-"/>
            </a:pPr>
            <a:r>
              <a:rPr lang="es-CL" dirty="0"/>
              <a:t>Tener una buena comprensión lectora, ayudará a ampliar tu vocabulario.</a:t>
            </a:r>
          </a:p>
          <a:p>
            <a:pPr marL="285750" indent="-285750" algn="l">
              <a:buFontTx/>
              <a:buChar char="-"/>
            </a:pPr>
            <a:r>
              <a:rPr lang="es-CL" dirty="0"/>
              <a:t>Las estrategias te ayudarán a comprender cosas que no entendías.</a:t>
            </a:r>
          </a:p>
          <a:p>
            <a:pPr marL="285750" indent="-285750" algn="l">
              <a:buFontTx/>
              <a:buChar char="-"/>
            </a:pPr>
            <a:r>
              <a:rPr lang="es-CL" dirty="0"/>
              <a:t>Existen textos que pueden captar tu atención, solo necesitas motivarte por leer .</a:t>
            </a:r>
          </a:p>
          <a:p>
            <a:pPr marL="285750" indent="-285750" algn="l">
              <a:buFontTx/>
              <a:buChar char="-"/>
            </a:pPr>
            <a:r>
              <a:rPr lang="es-CL" dirty="0"/>
              <a:t>Hay muchos tipos de textos que pueden interesar referente a tus gustos </a:t>
            </a:r>
          </a:p>
          <a:p>
            <a:pPr marL="285750" indent="-285750">
              <a:buFontTx/>
              <a:buChar char="-"/>
            </a:pPr>
            <a:endParaRPr lang="es-ES" dirty="0"/>
          </a:p>
        </p:txBody>
      </p:sp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F135B918-90B4-46FB-A8D8-D7374DE759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l="12711" r="12711"/>
          <a:stretch>
            <a:fillRect/>
          </a:stretch>
        </p:blipFill>
        <p:spPr>
          <a:xfrm>
            <a:off x="8093313" y="1122543"/>
            <a:ext cx="2790444" cy="386632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FAC24EB-9745-4430-A287-0144160BC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5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9144">
        <p:fade/>
      </p:transition>
    </mc:Choice>
    <mc:Fallback>
      <p:transition spd="med" advTm="89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33FB34-E54B-4710-9DAE-6EE038612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88825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041944-13B4-40E3-A9D5-25B333EBD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88825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85E289-5ADE-4F02-B917-9C9D9B044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88825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FDF9410-E530-4E71-A2C0-4C24B4896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52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2509" y="1427304"/>
            <a:ext cx="8684538" cy="3262258"/>
          </a:xfrm>
        </p:spPr>
        <p:txBody>
          <a:bodyPr vert="horz" lIns="91440" tIns="45720" rIns="91440" bIns="0" rtlCol="0" anchor="ctr">
            <a:normAutofit/>
          </a:bodyPr>
          <a:lstStyle/>
          <a:p>
            <a:pPr defTabSz="914400"/>
            <a:r>
              <a:rPr lang="en-US" sz="5300"/>
              <a:t>¡MUCHAS GRACIAS!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752509" y="5142511"/>
            <a:ext cx="8684538" cy="631270"/>
          </a:xfrm>
        </p:spPr>
        <p:txBody>
          <a:bodyPr vert="horz" lIns="91440" tIns="91440" rIns="91440" bIns="91440" rtlCol="0">
            <a:normAutofit/>
          </a:bodyPr>
          <a:lstStyle/>
          <a:p>
            <a:pPr algn="ctr" defTabSz="914400">
              <a:spcBef>
                <a:spcPts val="1000"/>
              </a:spcBef>
            </a:pPr>
            <a:r>
              <a:rPr lang="en-US" sz="1800" cap="all" dirty="0"/>
              <a:t>HASTA LA PRÓXIMA…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268B1E-8861-4702-9529-5A8FB23A6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52509" y="1094758"/>
            <a:ext cx="8684538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6646AE-8FD6-411E-8640-6CCB250D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52509" y="4934078"/>
            <a:ext cx="8684538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0129BFF7-7EAA-4020-94B2-480D2CEEDE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72" b="92250" l="9786" r="89297">
                        <a14:foregroundMark x1="41284" y1="13422" x2="54740" y2="8885"/>
                        <a14:foregroundMark x1="54740" y1="8885" x2="55963" y2="8696"/>
                        <a14:foregroundMark x1="38532" y1="11531" x2="47706" y2="7561"/>
                        <a14:foregroundMark x1="52905" y1="27221" x2="56881" y2="40076"/>
                        <a14:foregroundMark x1="56881" y1="40076" x2="49235" y2="31002"/>
                        <a14:foregroundMark x1="49235" y1="31002" x2="46789" y2="21550"/>
                        <a14:foregroundMark x1="46789" y1="21550" x2="46789" y2="21739"/>
                        <a14:foregroundMark x1="36391" y1="38374" x2="34557" y2="37051"/>
                        <a14:foregroundMark x1="57492" y1="89981" x2="49235" y2="92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1445" y="1406509"/>
            <a:ext cx="3138504" cy="507727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7188B86-3355-4A66-931E-01D947D78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51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881">
        <p:fade/>
      </p:transition>
    </mc:Choice>
    <mc:Fallback>
      <p:transition spd="med" advTm="88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ería">
  <a:themeElements>
    <a:clrScheme name="Intermedi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Galería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ppt/theme/theme2.xml><?xml version="1.0" encoding="utf-8"?>
<a:theme xmlns:a="http://schemas.openxmlformats.org/drawingml/2006/main" name="Tema de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301</Words>
  <Application>Microsoft Office PowerPoint</Application>
  <PresentationFormat>Personalizado</PresentationFormat>
  <Paragraphs>42</Paragraphs>
  <Slides>8</Slides>
  <Notes>8</Notes>
  <HiddenSlides>0</HiddenSlides>
  <MMClips>8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Corbel</vt:lpstr>
      <vt:lpstr>Rockwell</vt:lpstr>
      <vt:lpstr>Galería</vt:lpstr>
      <vt:lpstr>OBJETIVO:  Aplicar estrategias de comprensión lectora como: antes y después de la lectura y definición de palabras, a través de un texto de misterio.</vt:lpstr>
      <vt:lpstr>Recordemos:</vt:lpstr>
      <vt:lpstr>Veamos el siguiente video: </vt:lpstr>
      <vt:lpstr>En relación a lo visto anteriormente</vt:lpstr>
      <vt:lpstr>Leamos en conjunto: </vt:lpstr>
      <vt:lpstr>Analicemos nuestra comprensión:</vt:lpstr>
      <vt:lpstr>Beneficios:</vt:lpstr>
      <vt:lpstr>¡MUCHAS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OBJETIVO:  Aplicar estrategias de comprensión lectora como: antes y después de la lectura y definición de palabras, a través de un texto de misterio.</dc:title>
  <dc:creator>zero</dc:creator>
  <cp:lastModifiedBy>zero</cp:lastModifiedBy>
  <cp:revision>7</cp:revision>
  <dcterms:created xsi:type="dcterms:W3CDTF">2020-07-10T23:15:55Z</dcterms:created>
  <dcterms:modified xsi:type="dcterms:W3CDTF">2020-07-11T03:33:57Z</dcterms:modified>
</cp:coreProperties>
</file>