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
  </p:notesMasterIdLst>
  <p:handoutMasterIdLst>
    <p:handoutMasterId r:id="rId12"/>
  </p:handoutMasterIdLst>
  <p:sldIdLst>
    <p:sldId id="256" r:id="rId3"/>
    <p:sldId id="281" r:id="rId4"/>
    <p:sldId id="257" r:id="rId5"/>
    <p:sldId id="266" r:id="rId6"/>
    <p:sldId id="267" r:id="rId7"/>
    <p:sldId id="268" r:id="rId8"/>
    <p:sldId id="269" r:id="rId9"/>
    <p:sldId id="28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varScale="1">
        <p:scale>
          <a:sx n="78" d="100"/>
          <a:sy n="78" d="100"/>
        </p:scale>
        <p:origin x="456" y="84"/>
      </p:cViewPr>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35" d="100"/>
          <a:sy n="35" d="100"/>
        </p:scale>
        <p:origin x="-16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5/18/2020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‹Nº›</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5/18/2020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‹Nº›</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s-ES"/>
              <a:t>Haga clic para modificar el estilo de título del patrón</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9E583DDF-CA54-461A-A486-592D2374C532}" type="datetimeFigureOut">
              <a:rPr lang="en-US"/>
              <a:t>5/18/2020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s-ES"/>
              <a:t>Haga clic para modificar el estilo de título del patrón</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9E583DDF-CA54-461A-A486-592D2374C532}" type="datetimeFigureOut">
              <a:rPr lang="en-US"/>
              <a:t>5/18/2020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9E583DDF-CA54-461A-A486-592D2374C532}" type="datetimeFigureOut">
              <a:rPr lang="en-US"/>
              <a:t>5/18/2020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s-ES"/>
              <a:t>Haga clic para modificar el estilo de título del patrón</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E583DDF-CA54-461A-A486-592D2374C532}" type="datetimeFigureOut">
              <a:rPr lang="en-US"/>
              <a:t>5/18/2020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5/18/2020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s-ES"/>
              <a:t>Haga clic para modificar el estilo de título del patrón</a:t>
            </a:r>
            <a:endParaRPr/>
          </a:p>
        </p:txBody>
      </p:sp>
      <p:sp>
        <p:nvSpPr>
          <p:cNvPr id="3" name="Date Placeholder 2"/>
          <p:cNvSpPr>
            <a:spLocks noGrp="1"/>
          </p:cNvSpPr>
          <p:nvPr>
            <p:ph type="dt" sz="half" idx="10"/>
          </p:nvPr>
        </p:nvSpPr>
        <p:spPr/>
        <p:txBody>
          <a:bodyPr/>
          <a:lstStyle/>
          <a:p>
            <a:fld id="{9E583DDF-CA54-461A-A486-592D2374C532}" type="datetimeFigureOut">
              <a:rPr lang="en-US"/>
              <a:t>5/18/2020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5/18/2020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s-ES"/>
              <a:t>Haga clic para modificar el estilo de título del patrón</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583DDF-CA54-461A-A486-592D2374C532}" type="datetimeFigureOut">
              <a:rPr lang="en-US"/>
              <a:t>5/18/2020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s-ES"/>
              <a:t>Haga clic para modificar el estilo de título del patrón</a:t>
            </a:r>
            <a:endParaRPr/>
          </a:p>
        </p:txBody>
      </p:sp>
      <p:sp>
        <p:nvSpPr>
          <p:cNvPr id="3" name="Picture Placeholder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E583DDF-CA54-461A-A486-592D2374C532}" type="datetimeFigureOut">
              <a:rPr lang="en-US"/>
              <a:t>5/18/2020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s-ES"/>
              <a:t>Haga clic para modificar el estilo de título del patrón</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5/18/2020</a:t>
            </a:fld>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‹Nº›</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6">
          <p15:clr>
            <a:srgbClr val="F26B43"/>
          </p15:clr>
        </p15:guide>
        <p15:guide id="3" pos="3840">
          <p15:clr>
            <a:srgbClr val="F26B43"/>
          </p15:clr>
        </p15:guide>
        <p15:guide id="4" orient="horz" pos="3552">
          <p15:clr>
            <a:srgbClr val="F26B43"/>
          </p15:clr>
        </p15:guide>
        <p15:guide id="5" pos="6720">
          <p15:clr>
            <a:srgbClr val="F26B43"/>
          </p15:clr>
        </p15:guide>
        <p15:guide id="6" pos="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6453" y="503582"/>
            <a:ext cx="9608749" cy="1288591"/>
          </a:xfrm>
        </p:spPr>
        <p:txBody>
          <a:bodyPr>
            <a:normAutofit/>
          </a:bodyPr>
          <a:lstStyle/>
          <a:p>
            <a:pPr marL="0" indent="0" defTabSz="914400">
              <a:lnSpc>
                <a:spcPct val="90000"/>
              </a:lnSpc>
              <a:spcBef>
                <a:spcPts val="0"/>
              </a:spcBef>
              <a:buNone/>
            </a:pPr>
            <a:r>
              <a:rPr lang="es-ES" noProof="1"/>
              <a:t>OBJETIVO:</a:t>
            </a:r>
          </a:p>
        </p:txBody>
      </p:sp>
      <p:sp>
        <p:nvSpPr>
          <p:cNvPr id="5" name="Subtitle 4"/>
          <p:cNvSpPr>
            <a:spLocks noGrp="1"/>
          </p:cNvSpPr>
          <p:nvPr>
            <p:ph type="subTitle" idx="1"/>
          </p:nvPr>
        </p:nvSpPr>
        <p:spPr>
          <a:xfrm>
            <a:off x="3854342" y="2026343"/>
            <a:ext cx="6916336" cy="1771600"/>
          </a:xfrm>
        </p:spPr>
        <p:txBody>
          <a:bodyPr>
            <a:normAutofit fontScale="92500" lnSpcReduction="20000"/>
          </a:bodyPr>
          <a:lstStyle/>
          <a:p>
            <a:r>
              <a:rPr lang="es-CL" noProof="1"/>
              <a:t>Aplicar estrategias para mejorar la comprensión lectora </a:t>
            </a:r>
            <a:endParaRPr lang="es-ES" noProof="1"/>
          </a:p>
        </p:txBody>
      </p:sp>
      <p:pic>
        <p:nvPicPr>
          <p:cNvPr id="6" name="Audio 5">
            <a:hlinkClick r:id="" action="ppaction://media"/>
            <a:extLst>
              <a:ext uri="{FF2B5EF4-FFF2-40B4-BE49-F238E27FC236}">
                <a16:creationId xmlns:a16="http://schemas.microsoft.com/office/drawing/2014/main" id="{D3B29C24-CF7C-42C2-B825-896550076BB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3248" y="6032500"/>
            <a:ext cx="609600" cy="609600"/>
          </a:xfrm>
          <a:prstGeom prst="rect">
            <a:avLst/>
          </a:prstGeom>
        </p:spPr>
      </p:pic>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advTm="13005">
        <p:fade/>
      </p:transition>
    </mc:Choice>
    <mc:Fallback xmlns="">
      <p:transition spd="med" advTm="130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228" y="2286000"/>
            <a:ext cx="3108960" cy="2286000"/>
          </a:xfrm>
        </p:spPr>
        <p:txBody>
          <a:bodyPr>
            <a:normAutofit fontScale="90000"/>
          </a:bodyPr>
          <a:lstStyle/>
          <a:p>
            <a:pPr algn="ctr"/>
            <a:r>
              <a:rPr lang="es-ES" noProof="1"/>
              <a:t>¡Es muy importante que tengas tu guía para realizar esta actividad!</a:t>
            </a:r>
          </a:p>
        </p:txBody>
      </p:sp>
      <p:sp>
        <p:nvSpPr>
          <p:cNvPr id="6" name="Marcador de contenido 5">
            <a:extLst>
              <a:ext uri="{FF2B5EF4-FFF2-40B4-BE49-F238E27FC236}">
                <a16:creationId xmlns:a16="http://schemas.microsoft.com/office/drawing/2014/main" id="{0F722773-045F-421D-A1B7-BCC39EF907CD}"/>
              </a:ext>
            </a:extLst>
          </p:cNvPr>
          <p:cNvSpPr>
            <a:spLocks noGrp="1"/>
          </p:cNvSpPr>
          <p:nvPr>
            <p:ph idx="1"/>
          </p:nvPr>
        </p:nvSpPr>
        <p:spPr>
          <a:xfrm>
            <a:off x="4189012" y="914400"/>
            <a:ext cx="6675120" cy="5943600"/>
          </a:xfrm>
        </p:spPr>
        <p:txBody>
          <a:bodyPr/>
          <a:lstStyle/>
          <a:p>
            <a:r>
              <a:rPr lang="es-CL" sz="3600" b="1" dirty="0"/>
              <a:t>Para recordar: </a:t>
            </a:r>
          </a:p>
          <a:p>
            <a:endParaRPr lang="es-CL" dirty="0"/>
          </a:p>
          <a:p>
            <a:pPr marL="502920" indent="-457200">
              <a:buAutoNum type="arabicParenR"/>
            </a:pPr>
            <a:r>
              <a:rPr lang="es-CL" dirty="0"/>
              <a:t>¿Recuerdas lo que es un texto no literario?</a:t>
            </a:r>
          </a:p>
          <a:p>
            <a:pPr marL="502920" indent="-457200">
              <a:buAutoNum type="arabicParenR"/>
            </a:pPr>
            <a:r>
              <a:rPr lang="es-CL" dirty="0"/>
              <a:t>¿Qué es una noticia?</a:t>
            </a:r>
          </a:p>
          <a:p>
            <a:pPr marL="502920" indent="-457200">
              <a:buAutoNum type="arabicParenR"/>
            </a:pPr>
            <a:r>
              <a:rPr lang="es-CL" dirty="0"/>
              <a:t>¿Qué noticias has escuchado últimamente? </a:t>
            </a:r>
          </a:p>
          <a:p>
            <a:pPr marL="502920" indent="-457200">
              <a:buAutoNum type="arabicParenR"/>
            </a:pPr>
            <a:endParaRPr lang="es-CL" dirty="0"/>
          </a:p>
          <a:p>
            <a:pPr marL="502920" indent="-457200">
              <a:buAutoNum type="arabicParenR"/>
            </a:pPr>
            <a:endParaRPr lang="es-CL" dirty="0"/>
          </a:p>
          <a:p>
            <a:pPr marL="45720" indent="0">
              <a:buNone/>
            </a:pPr>
            <a:r>
              <a:rPr lang="es-CL" i="1" dirty="0"/>
              <a:t>(Responde estas preguntas en el ítem I de la guía)</a:t>
            </a:r>
          </a:p>
        </p:txBody>
      </p:sp>
      <p:pic>
        <p:nvPicPr>
          <p:cNvPr id="9" name="Imagen 8">
            <a:extLst>
              <a:ext uri="{FF2B5EF4-FFF2-40B4-BE49-F238E27FC236}">
                <a16:creationId xmlns:a16="http://schemas.microsoft.com/office/drawing/2014/main" id="{BC5455CD-83AE-45AD-8DB5-04338DAB4E2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0085981" y="0"/>
            <a:ext cx="2143125" cy="2143125"/>
          </a:xfrm>
          <a:prstGeom prst="rect">
            <a:avLst/>
          </a:prstGeom>
        </p:spPr>
      </p:pic>
      <p:pic>
        <p:nvPicPr>
          <p:cNvPr id="4" name="Audio 3">
            <a:hlinkClick r:id="" action="ppaction://media"/>
            <a:extLst>
              <a:ext uri="{FF2B5EF4-FFF2-40B4-BE49-F238E27FC236}">
                <a16:creationId xmlns:a16="http://schemas.microsoft.com/office/drawing/2014/main" id="{0F215543-216A-4456-B7DC-47573368633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72073286"/>
      </p:ext>
    </p:extLst>
  </p:cSld>
  <p:clrMapOvr>
    <a:masterClrMapping/>
  </p:clrMapOvr>
  <mc:AlternateContent xmlns:mc="http://schemas.openxmlformats.org/markup-compatibility/2006" xmlns:p14="http://schemas.microsoft.com/office/powerpoint/2010/main">
    <mc:Choice Requires="p14">
      <p:transition spd="med" p14:dur="700" advTm="25047">
        <p:fade/>
      </p:transition>
    </mc:Choice>
    <mc:Fallback xmlns="">
      <p:transition spd="med" advTm="250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54243"/>
            <a:ext cx="9133730" cy="1233424"/>
          </a:xfrm>
        </p:spPr>
        <p:txBody>
          <a:bodyPr>
            <a:normAutofit/>
          </a:bodyPr>
          <a:lstStyle/>
          <a:p>
            <a:pPr algn="ctr"/>
            <a:r>
              <a:rPr lang="es-ES" noProof="1"/>
              <a:t>A continuación conoceremos 3 estrategias de comprensión lectora: </a:t>
            </a:r>
          </a:p>
        </p:txBody>
      </p:sp>
      <p:graphicFrame>
        <p:nvGraphicFramePr>
          <p:cNvPr id="9" name="Tabla 9">
            <a:extLst>
              <a:ext uri="{FF2B5EF4-FFF2-40B4-BE49-F238E27FC236}">
                <a16:creationId xmlns:a16="http://schemas.microsoft.com/office/drawing/2014/main" id="{CFC31318-C787-4C88-B3D3-D476D77D4FBB}"/>
              </a:ext>
            </a:extLst>
          </p:cNvPr>
          <p:cNvGraphicFramePr>
            <a:graphicFrameLocks noGrp="1"/>
          </p:cNvGraphicFramePr>
          <p:nvPr>
            <p:extLst>
              <p:ext uri="{D42A27DB-BD31-4B8C-83A1-F6EECF244321}">
                <p14:modId xmlns:p14="http://schemas.microsoft.com/office/powerpoint/2010/main" val="2615907272"/>
              </p:ext>
            </p:extLst>
          </p:nvPr>
        </p:nvGraphicFramePr>
        <p:xfrm>
          <a:off x="1099929" y="1603511"/>
          <a:ext cx="9674087" cy="5000246"/>
        </p:xfrm>
        <a:graphic>
          <a:graphicData uri="http://schemas.openxmlformats.org/drawingml/2006/table">
            <a:tbl>
              <a:tblPr firstRow="1" bandRow="1">
                <a:tableStyleId>{16D9F66E-5EB9-4882-86FB-DCBF35E3C3E4}</a:tableStyleId>
              </a:tblPr>
              <a:tblGrid>
                <a:gridCol w="3224696">
                  <a:extLst>
                    <a:ext uri="{9D8B030D-6E8A-4147-A177-3AD203B41FA5}">
                      <a16:colId xmlns:a16="http://schemas.microsoft.com/office/drawing/2014/main" val="2209684992"/>
                    </a:ext>
                  </a:extLst>
                </a:gridCol>
                <a:gridCol w="3116038">
                  <a:extLst>
                    <a:ext uri="{9D8B030D-6E8A-4147-A177-3AD203B41FA5}">
                      <a16:colId xmlns:a16="http://schemas.microsoft.com/office/drawing/2014/main" val="62688325"/>
                    </a:ext>
                  </a:extLst>
                </a:gridCol>
                <a:gridCol w="3333353">
                  <a:extLst>
                    <a:ext uri="{9D8B030D-6E8A-4147-A177-3AD203B41FA5}">
                      <a16:colId xmlns:a16="http://schemas.microsoft.com/office/drawing/2014/main" val="1994590189"/>
                    </a:ext>
                  </a:extLst>
                </a:gridCol>
              </a:tblGrid>
              <a:tr h="1023111">
                <a:tc>
                  <a:txBody>
                    <a:bodyPr/>
                    <a:lstStyle/>
                    <a:p>
                      <a:pPr marL="342900" indent="-342900" algn="ctr">
                        <a:buAutoNum type="arabicParenR"/>
                      </a:pPr>
                      <a:r>
                        <a:rPr lang="es-CL" dirty="0"/>
                        <a:t>Leer el titulo del texto </a:t>
                      </a:r>
                    </a:p>
                    <a:p>
                      <a:pPr marL="0" indent="0" algn="ctr">
                        <a:buNone/>
                      </a:pPr>
                      <a:r>
                        <a:rPr lang="es-CL" dirty="0"/>
                        <a:t>(Ideas previas antes de leer)</a:t>
                      </a:r>
                    </a:p>
                  </a:txBody>
                  <a:tcPr/>
                </a:tc>
                <a:tc>
                  <a:txBody>
                    <a:bodyPr/>
                    <a:lstStyle/>
                    <a:p>
                      <a:pPr algn="ctr"/>
                      <a:r>
                        <a:rPr lang="es-CL" dirty="0"/>
                        <a:t>2) Subrayar y definir palabras que no conoces </a:t>
                      </a:r>
                    </a:p>
                    <a:p>
                      <a:pPr algn="ctr"/>
                      <a:r>
                        <a:rPr lang="es-CL" dirty="0"/>
                        <a:t>(Durante la lectura) </a:t>
                      </a:r>
                    </a:p>
                  </a:txBody>
                  <a:tcPr/>
                </a:tc>
                <a:tc>
                  <a:txBody>
                    <a:bodyPr/>
                    <a:lstStyle/>
                    <a:p>
                      <a:pPr algn="ctr"/>
                      <a:r>
                        <a:rPr lang="es-CL" dirty="0"/>
                        <a:t>3) Releer el texto y crear esquemas</a:t>
                      </a:r>
                    </a:p>
                    <a:p>
                      <a:pPr algn="ctr"/>
                      <a:endParaRPr lang="es-CL" dirty="0"/>
                    </a:p>
                  </a:txBody>
                  <a:tcPr/>
                </a:tc>
                <a:extLst>
                  <a:ext uri="{0D108BD9-81ED-4DB2-BD59-A6C34878D82A}">
                    <a16:rowId xmlns:a16="http://schemas.microsoft.com/office/drawing/2014/main" val="393612822"/>
                  </a:ext>
                </a:extLst>
              </a:tr>
              <a:tr h="3977135">
                <a:tc>
                  <a:txBody>
                    <a:bodyPr/>
                    <a:lstStyle/>
                    <a:p>
                      <a:r>
                        <a:rPr lang="es-CL" dirty="0"/>
                        <a:t>Para aplicar esta estrategia, es importante que </a:t>
                      </a:r>
                      <a:r>
                        <a:rPr lang="es-CL" b="1" dirty="0"/>
                        <a:t>SÓLO LEAS EL TITULO DEL TEXTO </a:t>
                      </a:r>
                      <a:r>
                        <a:rPr lang="es-CL" dirty="0"/>
                        <a:t>y luego respondas a preguntas como: </a:t>
                      </a:r>
                    </a:p>
                    <a:p>
                      <a:endParaRPr lang="es-CL" dirty="0"/>
                    </a:p>
                    <a:p>
                      <a:pPr algn="ctr"/>
                      <a:r>
                        <a:rPr lang="es-CL" dirty="0"/>
                        <a:t>¿De que crees que tratará el texto?</a:t>
                      </a:r>
                    </a:p>
                    <a:p>
                      <a:pPr algn="ctr"/>
                      <a:r>
                        <a:rPr lang="es-CL" dirty="0"/>
                        <a:t>¿Qué información nos entrega este titulo?</a:t>
                      </a:r>
                    </a:p>
                    <a:p>
                      <a:pPr algn="ctr"/>
                      <a:r>
                        <a:rPr lang="es-CL" dirty="0"/>
                        <a:t>¿Dónde crees que ocurrirán los hechos </a:t>
                      </a:r>
                    </a:p>
                    <a:p>
                      <a:endParaRPr lang="es-CL" dirty="0"/>
                    </a:p>
                    <a:p>
                      <a:pPr algn="ctr"/>
                      <a:r>
                        <a:rPr lang="es-CL" b="1" dirty="0"/>
                        <a:t>¡Esta estrategia es para que crees una idea del tema!</a:t>
                      </a:r>
                    </a:p>
                  </a:txBody>
                  <a:tcPr/>
                </a:tc>
                <a:tc>
                  <a:txBody>
                    <a:bodyPr/>
                    <a:lstStyle/>
                    <a:p>
                      <a:pPr algn="just"/>
                      <a:r>
                        <a:rPr lang="es-CL" dirty="0"/>
                        <a:t>Para aplicar esta estrategia es importante que subrayes cada una de las palabras que no logres comprender y buscar un sinónimo que te ayude a mejorar la comprensión la segunda vez que leas un texto. </a:t>
                      </a:r>
                    </a:p>
                    <a:p>
                      <a:pPr algn="ctr"/>
                      <a:endParaRPr lang="es-CL" b="1" dirty="0"/>
                    </a:p>
                    <a:p>
                      <a:pPr algn="ctr"/>
                      <a:endParaRPr lang="es-CL" b="1" dirty="0"/>
                    </a:p>
                    <a:p>
                      <a:pPr algn="ctr"/>
                      <a:endParaRPr lang="es-CL" b="1" dirty="0"/>
                    </a:p>
                    <a:p>
                      <a:pPr algn="ctr"/>
                      <a:endParaRPr lang="es-CL" b="1" dirty="0"/>
                    </a:p>
                    <a:p>
                      <a:pPr algn="ctr"/>
                      <a:r>
                        <a:rPr lang="es-CL" b="1" dirty="0"/>
                        <a:t>¡Esta estrategia sirve para todo tipo de textos!</a:t>
                      </a:r>
                    </a:p>
                  </a:txBody>
                  <a:tcPr/>
                </a:tc>
                <a:tc>
                  <a:txBody>
                    <a:bodyPr/>
                    <a:lstStyle/>
                    <a:p>
                      <a:pPr algn="just"/>
                      <a:r>
                        <a:rPr lang="es-CL" dirty="0"/>
                        <a:t>Lo importante  de esta estrategia es releer el texto una vez que ya hayas cambiado aquellas palabras que no conocías, con el objetivo de mejorar tu comprensión. Después podrás resumirlo a través de esquemas, mapas conceptuales o mentales.</a:t>
                      </a:r>
                    </a:p>
                    <a:p>
                      <a:pPr algn="just"/>
                      <a:endParaRPr lang="es-CL" dirty="0"/>
                    </a:p>
                    <a:p>
                      <a:pPr algn="ctr"/>
                      <a:r>
                        <a:rPr lang="es-CL" b="1" dirty="0"/>
                        <a:t>¡Esta estrategia es para finalizar tu lectura y  obtener una mejor comprensión del texto ! </a:t>
                      </a:r>
                    </a:p>
                  </a:txBody>
                  <a:tcPr/>
                </a:tc>
                <a:extLst>
                  <a:ext uri="{0D108BD9-81ED-4DB2-BD59-A6C34878D82A}">
                    <a16:rowId xmlns:a16="http://schemas.microsoft.com/office/drawing/2014/main" val="2983906047"/>
                  </a:ext>
                </a:extLst>
              </a:tr>
            </a:tbl>
          </a:graphicData>
        </a:graphic>
      </p:graphicFrame>
      <p:pic>
        <p:nvPicPr>
          <p:cNvPr id="3" name="Audio 2">
            <a:hlinkClick r:id="" action="ppaction://media"/>
            <a:extLst>
              <a:ext uri="{FF2B5EF4-FFF2-40B4-BE49-F238E27FC236}">
                <a16:creationId xmlns:a16="http://schemas.microsoft.com/office/drawing/2014/main" id="{20D53820-0464-46E4-83E1-33CC0C487D5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10090191"/>
      </p:ext>
    </p:extLst>
  </p:cSld>
  <p:clrMapOvr>
    <a:masterClrMapping/>
  </p:clrMapOvr>
  <mc:AlternateContent xmlns:mc="http://schemas.openxmlformats.org/markup-compatibility/2006" xmlns:p14="http://schemas.microsoft.com/office/powerpoint/2010/main">
    <mc:Choice Requires="p14">
      <p:transition spd="med" p14:dur="700" advTm="134542">
        <p:fade/>
      </p:transition>
    </mc:Choice>
    <mc:Fallback xmlns="">
      <p:transition spd="med" advTm="13454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79373" y="1166560"/>
            <a:ext cx="7739269" cy="768096"/>
          </a:xfrm>
        </p:spPr>
        <p:txBody>
          <a:bodyPr>
            <a:normAutofit fontScale="85000" lnSpcReduction="20000"/>
          </a:bodyPr>
          <a:lstStyle/>
          <a:p>
            <a:pPr algn="ctr"/>
            <a:r>
              <a:rPr lang="es-ES" noProof="1">
                <a:solidFill>
                  <a:srgbClr val="FF0000"/>
                </a:solidFill>
              </a:rPr>
              <a:t>TEN UN LÁPIZ DE COLOR PARA</a:t>
            </a:r>
            <a:r>
              <a:rPr lang="es-ES" noProof="1">
                <a:solidFill>
                  <a:srgbClr val="FF0000"/>
                </a:solidFill>
                <a:effectLst>
                  <a:outerShdw blurRad="38100" dist="38100" dir="2700000" algn="tl">
                    <a:srgbClr val="000000">
                      <a:alpha val="43137"/>
                    </a:srgbClr>
                  </a:outerShdw>
                </a:effectLst>
              </a:rPr>
              <a:t> </a:t>
            </a:r>
            <a:r>
              <a:rPr lang="es-ES" u="sng" noProof="1">
                <a:solidFill>
                  <a:srgbClr val="FF0000"/>
                </a:solidFill>
                <a:effectLst>
                  <a:outerShdw blurRad="38100" dist="38100" dir="2700000" algn="tl">
                    <a:srgbClr val="000000">
                      <a:alpha val="43137"/>
                    </a:srgbClr>
                  </a:outerShdw>
                </a:effectLst>
              </a:rPr>
              <a:t>SUBRAYAR AQUELLAS PALABRAS QUE NO CONOCES</a:t>
            </a:r>
            <a:r>
              <a:rPr lang="es-ES" noProof="1">
                <a:solidFill>
                  <a:srgbClr val="FF0000"/>
                </a:solidFill>
                <a:effectLst>
                  <a:outerShdw blurRad="38100" dist="38100" dir="2700000" algn="tl">
                    <a:srgbClr val="000000">
                      <a:alpha val="43137"/>
                    </a:srgbClr>
                  </a:outerShdw>
                </a:effectLst>
              </a:rPr>
              <a:t> </a:t>
            </a:r>
            <a:r>
              <a:rPr lang="es-ES" noProof="1">
                <a:solidFill>
                  <a:srgbClr val="FF0000"/>
                </a:solidFill>
              </a:rPr>
              <a:t>Y LAS ANOTARÁS EN EL SEGUNDO ITEM DE TU GUÍA, SIGUIENDO LAS INSTRUCCIONES QUE AHÍ APARECEN : </a:t>
            </a:r>
          </a:p>
        </p:txBody>
      </p:sp>
      <p:sp>
        <p:nvSpPr>
          <p:cNvPr id="2" name="Title 1"/>
          <p:cNvSpPr>
            <a:spLocks noGrp="1"/>
          </p:cNvSpPr>
          <p:nvPr>
            <p:ph type="title"/>
          </p:nvPr>
        </p:nvSpPr>
        <p:spPr>
          <a:xfrm>
            <a:off x="1582143" y="-159630"/>
            <a:ext cx="9133730" cy="1233424"/>
          </a:xfrm>
        </p:spPr>
        <p:txBody>
          <a:bodyPr>
            <a:normAutofit/>
          </a:bodyPr>
          <a:lstStyle/>
          <a:p>
            <a:pPr algn="ctr"/>
            <a:r>
              <a:rPr lang="es-ES" noProof="1"/>
              <a:t>A continuación, leeremos un texto: </a:t>
            </a:r>
          </a:p>
        </p:txBody>
      </p:sp>
      <p:graphicFrame>
        <p:nvGraphicFramePr>
          <p:cNvPr id="16" name="Tabla 16">
            <a:extLst>
              <a:ext uri="{FF2B5EF4-FFF2-40B4-BE49-F238E27FC236}">
                <a16:creationId xmlns:a16="http://schemas.microsoft.com/office/drawing/2014/main" id="{CFF30D15-9365-4264-873A-20E23DA91C4C}"/>
              </a:ext>
            </a:extLst>
          </p:cNvPr>
          <p:cNvGraphicFramePr>
            <a:graphicFrameLocks noGrp="1"/>
          </p:cNvGraphicFramePr>
          <p:nvPr>
            <p:extLst>
              <p:ext uri="{D42A27DB-BD31-4B8C-83A1-F6EECF244321}">
                <p14:modId xmlns:p14="http://schemas.microsoft.com/office/powerpoint/2010/main" val="3637165734"/>
              </p:ext>
            </p:extLst>
          </p:nvPr>
        </p:nvGraphicFramePr>
        <p:xfrm>
          <a:off x="1582143" y="1934656"/>
          <a:ext cx="9422295" cy="4871824"/>
        </p:xfrm>
        <a:graphic>
          <a:graphicData uri="http://schemas.openxmlformats.org/drawingml/2006/table">
            <a:tbl>
              <a:tblPr firstRow="1" bandRow="1">
                <a:tableStyleId>{16D9F66E-5EB9-4882-86FB-DCBF35E3C3E4}</a:tableStyleId>
              </a:tblPr>
              <a:tblGrid>
                <a:gridCol w="9422295">
                  <a:extLst>
                    <a:ext uri="{9D8B030D-6E8A-4147-A177-3AD203B41FA5}">
                      <a16:colId xmlns:a16="http://schemas.microsoft.com/office/drawing/2014/main" val="3334985247"/>
                    </a:ext>
                  </a:extLst>
                </a:gridCol>
              </a:tblGrid>
              <a:tr h="391264">
                <a:tc>
                  <a:txBody>
                    <a:bodyPr/>
                    <a:lstStyle/>
                    <a:p>
                      <a:pPr algn="ctr"/>
                      <a:r>
                        <a:rPr lang="es-CL" dirty="0"/>
                        <a:t>BENEFICIOS DE ADOPTAR UN GATITO</a:t>
                      </a:r>
                    </a:p>
                  </a:txBody>
                  <a:tcPr/>
                </a:tc>
                <a:extLst>
                  <a:ext uri="{0D108BD9-81ED-4DB2-BD59-A6C34878D82A}">
                    <a16:rowId xmlns:a16="http://schemas.microsoft.com/office/drawing/2014/main" val="2199506693"/>
                  </a:ext>
                </a:extLst>
              </a:tr>
              <a:tr h="2195987">
                <a:tc>
                  <a:txBody>
                    <a:bodyPr/>
                    <a:lstStyle/>
                    <a:p>
                      <a:pPr algn="just"/>
                      <a:r>
                        <a:rPr lang="es-CL" sz="1800" b="0" i="0" kern="1200" dirty="0">
                          <a:solidFill>
                            <a:schemeClr val="dk1"/>
                          </a:solidFill>
                          <a:effectLst/>
                          <a:latin typeface="+mn-lt"/>
                          <a:ea typeface="+mn-ea"/>
                          <a:cs typeface="+mn-cs"/>
                        </a:rPr>
                        <a:t>No hay debate para saber que los gatitos son grandes mascotas. Qué bueno al volver a casa al final de un día de trabajo y escuchar el ronroneo de satisfacción de una adorable pelusa.</a:t>
                      </a:r>
                    </a:p>
                    <a:p>
                      <a:pPr algn="just"/>
                      <a:r>
                        <a:rPr lang="es-CL" sz="1800" b="0" i="0" kern="1200" dirty="0">
                          <a:solidFill>
                            <a:schemeClr val="dk1"/>
                          </a:solidFill>
                          <a:effectLst/>
                          <a:latin typeface="+mn-lt"/>
                          <a:ea typeface="+mn-ea"/>
                          <a:cs typeface="+mn-cs"/>
                        </a:rPr>
                        <a:t>Hay estudios que demuestran que las personas con animales de compañía suelen ser más felices que aquellas que no los tienen, pero se debe recordar que tener un gato es una gran responsabilidad y un compromiso de por vida. Cuando estés listo para asumir este compromiso, sabrás ventajas como las siguientes:</a:t>
                      </a:r>
                    </a:p>
                    <a:p>
                      <a:pPr marL="285750" indent="-285750">
                        <a:buFont typeface="Arial" panose="020B0604020202020204" pitchFamily="34" charset="0"/>
                        <a:buChar char="•"/>
                      </a:pPr>
                      <a:r>
                        <a:rPr lang="es-CL" sz="1800" b="0" i="0" kern="1200" dirty="0">
                          <a:solidFill>
                            <a:schemeClr val="dk1"/>
                          </a:solidFill>
                          <a:effectLst/>
                          <a:latin typeface="+mn-lt"/>
                          <a:ea typeface="+mn-ea"/>
                          <a:cs typeface="+mn-cs"/>
                        </a:rPr>
                        <a:t>Tener un gato reduce el estrés.</a:t>
                      </a:r>
                    </a:p>
                    <a:p>
                      <a:pPr marL="285750" indent="-285750">
                        <a:buFont typeface="Arial" panose="020B0604020202020204" pitchFamily="34" charset="0"/>
                        <a:buChar char="•"/>
                      </a:pPr>
                      <a:r>
                        <a:rPr lang="es-CL" sz="1800" b="0" i="0" kern="1200" dirty="0">
                          <a:solidFill>
                            <a:schemeClr val="dk1"/>
                          </a:solidFill>
                          <a:effectLst/>
                          <a:latin typeface="+mn-lt"/>
                          <a:ea typeface="+mn-ea"/>
                          <a:cs typeface="+mn-cs"/>
                        </a:rPr>
                        <a:t>Los dueños de los gatos tienen una tensión arterial baja .</a:t>
                      </a:r>
                    </a:p>
                    <a:p>
                      <a:pPr marL="285750" indent="-285750">
                        <a:buFont typeface="Arial" panose="020B0604020202020204" pitchFamily="34" charset="0"/>
                        <a:buChar char="•"/>
                      </a:pPr>
                      <a:r>
                        <a:rPr lang="es-CL" sz="1800" b="0" i="0" kern="1200" dirty="0">
                          <a:solidFill>
                            <a:schemeClr val="dk1"/>
                          </a:solidFill>
                          <a:effectLst/>
                          <a:latin typeface="+mn-lt"/>
                          <a:ea typeface="+mn-ea"/>
                          <a:cs typeface="+mn-cs"/>
                        </a:rPr>
                        <a:t>Fortaleces tu sistema inmune.</a:t>
                      </a:r>
                    </a:p>
                    <a:p>
                      <a:pPr marL="285750" indent="-285750">
                        <a:buFont typeface="Arial" panose="020B0604020202020204" pitchFamily="34" charset="0"/>
                        <a:buChar char="•"/>
                      </a:pPr>
                      <a:r>
                        <a:rPr lang="es-CL" sz="1800" b="0" i="0" kern="1200" dirty="0">
                          <a:solidFill>
                            <a:schemeClr val="dk1"/>
                          </a:solidFill>
                          <a:effectLst/>
                          <a:latin typeface="+mn-lt"/>
                          <a:ea typeface="+mn-ea"/>
                          <a:cs typeface="+mn-cs"/>
                        </a:rPr>
                        <a:t>Los niños que crecen con gatos tienen mas posibilidades de recuperarse más rápido de una enfermedad.</a:t>
                      </a:r>
                    </a:p>
                    <a:p>
                      <a:pPr marL="285750" indent="-285750">
                        <a:buFont typeface="Arial" panose="020B0604020202020204" pitchFamily="34" charset="0"/>
                        <a:buChar char="•"/>
                      </a:pPr>
                      <a:r>
                        <a:rPr lang="es-CL" sz="1800" b="0" i="0" kern="1200" dirty="0">
                          <a:solidFill>
                            <a:schemeClr val="dk1"/>
                          </a:solidFill>
                          <a:effectLst/>
                          <a:latin typeface="+mn-lt"/>
                          <a:ea typeface="+mn-ea"/>
                          <a:cs typeface="+mn-cs"/>
                        </a:rPr>
                        <a:t>Los gatos son muy cariñosos y tienen un gran carácter, pero también necesitan menos cuidados que otras mascotas.</a:t>
                      </a:r>
                    </a:p>
                    <a:p>
                      <a:pPr marL="285750" indent="-285750">
                        <a:buFont typeface="Arial" panose="020B0604020202020204" pitchFamily="34" charset="0"/>
                        <a:buChar char="•"/>
                      </a:pPr>
                      <a:r>
                        <a:rPr lang="es-CL" sz="1800" b="0" i="0" kern="1200" dirty="0">
                          <a:solidFill>
                            <a:schemeClr val="dk1"/>
                          </a:solidFill>
                          <a:effectLst/>
                          <a:latin typeface="+mn-lt"/>
                          <a:ea typeface="+mn-ea"/>
                          <a:cs typeface="+mn-cs"/>
                        </a:rPr>
                        <a:t>Los gatos pueden ayudar a las personas a recuperarse más rápido de un trauma emocional, como la pérdida de un ser querido.</a:t>
                      </a:r>
                    </a:p>
                    <a:p>
                      <a:endParaRPr lang="es-CL" dirty="0"/>
                    </a:p>
                  </a:txBody>
                  <a:tcPr/>
                </a:tc>
                <a:extLst>
                  <a:ext uri="{0D108BD9-81ED-4DB2-BD59-A6C34878D82A}">
                    <a16:rowId xmlns:a16="http://schemas.microsoft.com/office/drawing/2014/main" val="3214770802"/>
                  </a:ext>
                </a:extLst>
              </a:tr>
            </a:tbl>
          </a:graphicData>
        </a:graphic>
      </p:graphicFrame>
      <p:pic>
        <p:nvPicPr>
          <p:cNvPr id="12" name="Audio 11">
            <a:hlinkClick r:id="" action="ppaction://media"/>
            <a:extLst>
              <a:ext uri="{FF2B5EF4-FFF2-40B4-BE49-F238E27FC236}">
                <a16:creationId xmlns:a16="http://schemas.microsoft.com/office/drawing/2014/main" id="{FB49E2C2-F444-4AA8-A04B-D7A6A557391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48197035"/>
      </p:ext>
    </p:extLst>
  </p:cSld>
  <p:clrMapOvr>
    <a:masterClrMapping/>
  </p:clrMapOvr>
  <mc:AlternateContent xmlns:mc="http://schemas.openxmlformats.org/markup-compatibility/2006" xmlns:p14="http://schemas.microsoft.com/office/powerpoint/2010/main">
    <mc:Choice Requires="p14">
      <p:transition spd="med" p14:dur="700" advTm="87677">
        <p:fade/>
      </p:transition>
    </mc:Choice>
    <mc:Fallback xmlns="">
      <p:transition spd="med" advTm="876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57" y="927653"/>
            <a:ext cx="9708708" cy="4416471"/>
          </a:xfrm>
        </p:spPr>
        <p:txBody>
          <a:bodyPr>
            <a:normAutofit/>
          </a:bodyPr>
          <a:lstStyle/>
          <a:p>
            <a:pPr marL="0" indent="0" defTabSz="914400">
              <a:lnSpc>
                <a:spcPct val="90000"/>
              </a:lnSpc>
              <a:spcBef>
                <a:spcPts val="0"/>
              </a:spcBef>
              <a:buNone/>
            </a:pPr>
            <a:r>
              <a:rPr lang="es-ES" noProof="1"/>
              <a:t>¿Terminaste de leer? Ahora sigue los siguientes pasos: </a:t>
            </a:r>
            <a:br>
              <a:rPr lang="es-ES" noProof="1"/>
            </a:br>
            <a:br>
              <a:rPr lang="es-ES" noProof="1"/>
            </a:br>
            <a:r>
              <a:rPr lang="es-ES" noProof="1"/>
              <a:t>1) Una vez leída la noticia responde los ítems que falten de tu  guía.</a:t>
            </a:r>
            <a:br>
              <a:rPr lang="es-ES" noProof="1"/>
            </a:br>
            <a:br>
              <a:rPr lang="es-ES" noProof="1"/>
            </a:br>
            <a:r>
              <a:rPr lang="es-ES" noProof="1"/>
              <a:t>2) Cuando finalices toda la guía, vuelve aquí para seguir a la ultima actividad que encontrarás en la diapositiva siguiente </a:t>
            </a:r>
          </a:p>
        </p:txBody>
      </p:sp>
      <p:sp>
        <p:nvSpPr>
          <p:cNvPr id="4" name="Flecha: a la derecha 3">
            <a:extLst>
              <a:ext uri="{FF2B5EF4-FFF2-40B4-BE49-F238E27FC236}">
                <a16:creationId xmlns:a16="http://schemas.microsoft.com/office/drawing/2014/main" id="{F79EEA1D-98D4-42A5-AFC0-3262044B1F98}"/>
              </a:ext>
            </a:extLst>
          </p:cNvPr>
          <p:cNvSpPr/>
          <p:nvPr/>
        </p:nvSpPr>
        <p:spPr>
          <a:xfrm rot="5400000">
            <a:off x="4856921" y="5118841"/>
            <a:ext cx="490330" cy="250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5" name="Imagen 4">
            <a:extLst>
              <a:ext uri="{FF2B5EF4-FFF2-40B4-BE49-F238E27FC236}">
                <a16:creationId xmlns:a16="http://schemas.microsoft.com/office/drawing/2014/main" id="{35A0406D-F48A-4333-935F-299E8B39F4C4}"/>
              </a:ext>
            </a:extLst>
          </p:cNvPr>
          <p:cNvPicPr>
            <a:picLocks noChangeAspect="1"/>
          </p:cNvPicPr>
          <p:nvPr/>
        </p:nvPicPr>
        <p:blipFill>
          <a:blip r:embed="rId4"/>
          <a:stretch>
            <a:fillRect/>
          </a:stretch>
        </p:blipFill>
        <p:spPr>
          <a:xfrm>
            <a:off x="5539406" y="4885410"/>
            <a:ext cx="2552700" cy="1790700"/>
          </a:xfrm>
          <a:prstGeom prst="rect">
            <a:avLst/>
          </a:prstGeom>
        </p:spPr>
      </p:pic>
      <p:pic>
        <p:nvPicPr>
          <p:cNvPr id="8" name="Audio 7">
            <a:hlinkClick r:id="" action="ppaction://media"/>
            <a:extLst>
              <a:ext uri="{FF2B5EF4-FFF2-40B4-BE49-F238E27FC236}">
                <a16:creationId xmlns:a16="http://schemas.microsoft.com/office/drawing/2014/main" id="{96CC9FFD-854F-4BFB-B4F2-5CA312DCF87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95176604"/>
      </p:ext>
    </p:extLst>
  </p:cSld>
  <p:clrMapOvr>
    <a:masterClrMapping/>
  </p:clrMapOvr>
  <mc:AlternateContent xmlns:mc="http://schemas.openxmlformats.org/markup-compatibility/2006" xmlns:p14="http://schemas.microsoft.com/office/powerpoint/2010/main">
    <mc:Choice Requires="p14">
      <p:transition spd="med" p14:dur="700" advTm="24487">
        <p:fade/>
      </p:transition>
    </mc:Choice>
    <mc:Fallback xmlns="">
      <p:transition spd="med" advTm="244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6735" y="979336"/>
            <a:ext cx="9133730" cy="1233424"/>
          </a:xfrm>
        </p:spPr>
        <p:txBody>
          <a:bodyPr>
            <a:normAutofit/>
          </a:bodyPr>
          <a:lstStyle/>
          <a:p>
            <a:r>
              <a:rPr lang="es-ES" noProof="1"/>
              <a:t>Para finalizar nuestra clase: </a:t>
            </a:r>
          </a:p>
        </p:txBody>
      </p:sp>
      <p:sp>
        <p:nvSpPr>
          <p:cNvPr id="2" name="Content Placeholder 1"/>
          <p:cNvSpPr>
            <a:spLocks noGrp="1"/>
          </p:cNvSpPr>
          <p:nvPr>
            <p:ph idx="4294967295"/>
          </p:nvPr>
        </p:nvSpPr>
        <p:spPr>
          <a:xfrm>
            <a:off x="1513730" y="2445598"/>
            <a:ext cx="9144000" cy="4068763"/>
          </a:xfrm>
          <a:prstGeom prst="rect">
            <a:avLst/>
          </a:prstGeom>
        </p:spPr>
        <p:txBody>
          <a:bodyPr>
            <a:normAutofit/>
          </a:bodyPr>
          <a:lstStyle/>
          <a:p>
            <a:pPr algn="just"/>
            <a:endParaRPr lang="es-ES" b="1" noProof="1"/>
          </a:p>
          <a:p>
            <a:pPr algn="just"/>
            <a:r>
              <a:rPr lang="es-ES" b="1" noProof="1"/>
              <a:t>Busca una hoja de block o de oficio totalmente en blanco</a:t>
            </a:r>
          </a:p>
          <a:p>
            <a:pPr algn="just"/>
            <a:r>
              <a:rPr lang="es-ES" b="1" noProof="1"/>
              <a:t>En ella crearás un esquema mental de la noticia que acabas de leer, puedes escribir y dibujar para resumir lo leído.</a:t>
            </a:r>
          </a:p>
          <a:p>
            <a:pPr algn="just"/>
            <a:r>
              <a:rPr lang="es-ES" b="1" noProof="1"/>
              <a:t>Se debe comentar aquí los hechos o datos entregados, el tema, las ideas principales, características, beneficios, etc. </a:t>
            </a:r>
          </a:p>
        </p:txBody>
      </p:sp>
      <p:pic>
        <p:nvPicPr>
          <p:cNvPr id="5" name="Imagen 4">
            <a:extLst>
              <a:ext uri="{FF2B5EF4-FFF2-40B4-BE49-F238E27FC236}">
                <a16:creationId xmlns:a16="http://schemas.microsoft.com/office/drawing/2014/main" id="{0AD9B022-A9BD-4A84-A199-BB0BEEC3F5EC}"/>
              </a:ext>
            </a:extLst>
          </p:cNvPr>
          <p:cNvPicPr>
            <a:picLocks noChangeAspect="1"/>
          </p:cNvPicPr>
          <p:nvPr/>
        </p:nvPicPr>
        <p:blipFill>
          <a:blip r:embed="rId4"/>
          <a:stretch>
            <a:fillRect/>
          </a:stretch>
        </p:blipFill>
        <p:spPr>
          <a:xfrm>
            <a:off x="7957224" y="198783"/>
            <a:ext cx="2721046" cy="2038691"/>
          </a:xfrm>
          <a:prstGeom prst="rect">
            <a:avLst/>
          </a:prstGeom>
        </p:spPr>
      </p:pic>
      <p:pic>
        <p:nvPicPr>
          <p:cNvPr id="4" name="Audio 3">
            <a:hlinkClick r:id="" action="ppaction://media"/>
            <a:extLst>
              <a:ext uri="{FF2B5EF4-FFF2-40B4-BE49-F238E27FC236}">
                <a16:creationId xmlns:a16="http://schemas.microsoft.com/office/drawing/2014/main" id="{30C510E3-9ED1-4D14-B6AC-191239CBAE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40330">
        <p:fade/>
      </p:transition>
    </mc:Choice>
    <mc:Fallback xmlns="">
      <p:transition spd="med" advTm="403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69704" y="0"/>
            <a:ext cx="6983895" cy="1233424"/>
          </a:xfrm>
        </p:spPr>
        <p:txBody>
          <a:bodyPr>
            <a:normAutofit/>
          </a:bodyPr>
          <a:lstStyle/>
          <a:p>
            <a:r>
              <a:rPr lang="es-ES" noProof="1"/>
              <a:t>EJEMPLO DE UN MAPA MENTAL </a:t>
            </a:r>
          </a:p>
        </p:txBody>
      </p:sp>
      <p:pic>
        <p:nvPicPr>
          <p:cNvPr id="4" name="Marcador de contenido 3">
            <a:extLst>
              <a:ext uri="{FF2B5EF4-FFF2-40B4-BE49-F238E27FC236}">
                <a16:creationId xmlns:a16="http://schemas.microsoft.com/office/drawing/2014/main" id="{EA318DE4-A576-48DC-8098-53705A6D59A5}"/>
              </a:ext>
            </a:extLst>
          </p:cNvPr>
          <p:cNvPicPr>
            <a:picLocks noGrp="1" noChangeAspect="1"/>
          </p:cNvPicPr>
          <p:nvPr>
            <p:ph idx="4294967295"/>
          </p:nvPr>
        </p:nvPicPr>
        <p:blipFill>
          <a:blip r:embed="rId4"/>
          <a:stretch>
            <a:fillRect/>
          </a:stretch>
        </p:blipFill>
        <p:spPr>
          <a:xfrm>
            <a:off x="3127513" y="1417983"/>
            <a:ext cx="5671931" cy="5214730"/>
          </a:xfrm>
          <a:prstGeom prst="rect">
            <a:avLst/>
          </a:prstGeom>
        </p:spPr>
      </p:pic>
      <p:pic>
        <p:nvPicPr>
          <p:cNvPr id="6" name="Audio 5">
            <a:hlinkClick r:id="" action="ppaction://media"/>
            <a:extLst>
              <a:ext uri="{FF2B5EF4-FFF2-40B4-BE49-F238E27FC236}">
                <a16:creationId xmlns:a16="http://schemas.microsoft.com/office/drawing/2014/main" id="{2A31244A-F057-441B-94DB-F68BEB03B2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6806">
        <p:fade/>
      </p:transition>
    </mc:Choice>
    <mc:Fallback xmlns="">
      <p:transition spd="med" advTm="680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791" y="828876"/>
            <a:ext cx="7523613" cy="3507549"/>
          </a:xfrm>
        </p:spPr>
        <p:txBody>
          <a:bodyPr/>
          <a:lstStyle/>
          <a:p>
            <a:pPr marL="0" indent="0" algn="ctr" defTabSz="914400">
              <a:lnSpc>
                <a:spcPct val="90000"/>
              </a:lnSpc>
              <a:spcBef>
                <a:spcPts val="0"/>
              </a:spcBef>
              <a:buNone/>
            </a:pPr>
            <a:r>
              <a:rPr lang="es-ES" sz="6000" b="0" i="1" noProof="1">
                <a:solidFill>
                  <a:schemeClr val="tx1"/>
                </a:solidFill>
                <a:ea typeface="+mj-ea"/>
                <a:cs typeface="+mj-cs"/>
              </a:rPr>
              <a:t>¡MUCHAS GRACIAS! </a:t>
            </a:r>
          </a:p>
        </p:txBody>
      </p:sp>
      <p:pic>
        <p:nvPicPr>
          <p:cNvPr id="7" name="Audio 6">
            <a:hlinkClick r:id="" action="ppaction://media"/>
            <a:extLst>
              <a:ext uri="{FF2B5EF4-FFF2-40B4-BE49-F238E27FC236}">
                <a16:creationId xmlns:a16="http://schemas.microsoft.com/office/drawing/2014/main" id="{6056ABD9-A7D8-401A-A1F9-0046333F10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87172640"/>
      </p:ext>
    </p:extLst>
  </p:cSld>
  <p:clrMapOvr>
    <a:masterClrMapping/>
  </p:clrMapOvr>
  <mc:AlternateContent xmlns:mc="http://schemas.openxmlformats.org/markup-compatibility/2006" xmlns:p14="http://schemas.microsoft.com/office/powerpoint/2010/main">
    <mc:Choice Requires="p14">
      <p:transition spd="med" p14:dur="700" advTm="11935">
        <p:fade/>
      </p:transition>
    </mc:Choice>
    <mc:Fallback xmlns="">
      <p:transition spd="med" advTm="119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DE4BEE2-1A4B-4E4D-9195-085BD14905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vuelta al cole para escuela primaria (pantalla panorámica)</Template>
  <TotalTime>0</TotalTime>
  <Words>605</Words>
  <Application>Microsoft Office PowerPoint</Application>
  <PresentationFormat>Panorámica</PresentationFormat>
  <Paragraphs>52</Paragraphs>
  <Slides>8</Slides>
  <Notes>0</Notes>
  <HiddenSlides>0</HiddenSlides>
  <MMClips>8</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Cambria</vt:lpstr>
      <vt:lpstr>Back to School 16x9</vt:lpstr>
      <vt:lpstr>OBJETIVO:</vt:lpstr>
      <vt:lpstr>¡Es muy importante que tengas tu guía para realizar esta actividad!</vt:lpstr>
      <vt:lpstr>A continuación conoceremos 3 estrategias de comprensión lectora: </vt:lpstr>
      <vt:lpstr>A continuación, leeremos un texto: </vt:lpstr>
      <vt:lpstr>¿Terminaste de leer? Ahora sigue los siguientes pasos:   1) Una vez leída la noticia responde los ítems que falten de tu  guía.  2) Cuando finalices toda la guía, vuelve aquí para seguir a la ultima actividad que encontrarás en la diapositiva siguiente </vt:lpstr>
      <vt:lpstr>Para finalizar nuestra clase: </vt:lpstr>
      <vt:lpstr>EJEMPLO DE UN MAPA MENTAL </vt:lpstr>
      <vt:lpstr>¡MUCHAS 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2020-05-16T03:27:14Z</dcterms:created>
  <dcterms:modified xsi:type="dcterms:W3CDTF">2020-05-18T20:30:39Z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TC028952709991</vt:lpwstr>
  </property>
</Properties>
</file>