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93" r:id="rId2"/>
    <p:sldId id="256" r:id="rId3"/>
    <p:sldId id="258" r:id="rId4"/>
    <p:sldId id="286" r:id="rId5"/>
    <p:sldId id="260" r:id="rId6"/>
    <p:sldId id="259" r:id="rId7"/>
    <p:sldId id="262" r:id="rId8"/>
    <p:sldId id="270" r:id="rId9"/>
    <p:sldId id="288" r:id="rId10"/>
    <p:sldId id="275" r:id="rId11"/>
    <p:sldId id="265" r:id="rId12"/>
    <p:sldId id="285" r:id="rId13"/>
    <p:sldId id="287" r:id="rId14"/>
    <p:sldId id="278" r:id="rId15"/>
  </p:sldIdLst>
  <p:sldSz cx="9144000" cy="5143500" type="screen16x9"/>
  <p:notesSz cx="6858000" cy="9144000"/>
  <p:embeddedFontLst>
    <p:embeddedFont>
      <p:font typeface="Amatic SC" pitchFamily="2" charset="-79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ali SemiBold" pitchFamily="2" charset="-34"/>
      <p:regular r:id="rId23"/>
      <p:bold r:id="rId24"/>
      <p:italic r:id="rId25"/>
      <p:boldItalic r:id="rId26"/>
    </p:embeddedFont>
    <p:embeddedFont>
      <p:font typeface="Quicksand" pitchFamily="2" charset="77"/>
      <p:regular r:id="rId27"/>
      <p:bold r:id="rId28"/>
    </p:embeddedFont>
    <p:embeddedFont>
      <p:font typeface="Short Stack" panose="02010500040000000007" pitchFamily="2" charset="77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624EC0-BCD8-4E50-8FAF-D23DC55D4086}">
  <a:tblStyle styleId="{6B624EC0-BCD8-4E50-8FAF-D23DC55D40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50"/>
    <p:restoredTop sz="94471"/>
  </p:normalViewPr>
  <p:slideViewPr>
    <p:cSldViewPr snapToGrid="0" snapToObjects="1">
      <p:cViewPr varScale="1">
        <p:scale>
          <a:sx n="136" d="100"/>
          <a:sy n="136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65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486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75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12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5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4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77" name="Google Shape;177;p4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97" name="Google Shape;197;p4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98" name="Google Shape;198;p4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00" name="Google Shape;200;p4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02" name="Google Shape;202;p4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05" name="Google Shape;205;p4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26" name="Google Shape;226;p4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227" name="Google Shape;227;p4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29" name="Google Shape;229;p4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31" name="Google Shape;231;p4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232" name="Google Shape;232;p4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35" name="Google Shape;235;p4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239" name="Google Shape;239;p4"/>
          <p:cNvSpPr txBox="1">
            <a:spLocks noGrp="1"/>
          </p:cNvSpPr>
          <p:nvPr>
            <p:ph type="body" idx="1"/>
          </p:nvPr>
        </p:nvSpPr>
        <p:spPr>
          <a:xfrm>
            <a:off x="2052200" y="1253925"/>
            <a:ext cx="5039700" cy="26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✘"/>
              <a:defRPr sz="3600" b="1">
                <a:latin typeface="Amatic SC"/>
                <a:ea typeface="Amatic SC"/>
                <a:cs typeface="Amatic SC"/>
                <a:sym typeface="Amatic SC"/>
              </a:defRPr>
            </a:lvl1pPr>
            <a:lvl2pPr marL="914400" lvl="1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2pPr>
            <a:lvl3pPr marL="1371600" lvl="2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3pPr>
            <a:lvl4pPr marL="1828800" lvl="3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4pPr>
            <a:lvl5pPr marL="2286000" lvl="4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5pPr>
            <a:lvl6pPr marL="2743200" lvl="5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6pPr>
            <a:lvl7pPr marL="3200400" lvl="6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7pPr>
            <a:lvl8pPr marL="3657600" lvl="7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8pPr>
            <a:lvl9pPr marL="4114800" lvl="8" indent="-4572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✗"/>
              <a:defRPr sz="36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40" name="Google Shape;240;p4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_1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no pencils">
  <p:cSld name="Blank - no pencils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7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  <p:sldLayoutId id="2147483658" r:id="rId6"/>
    <p:sldLayoutId id="2147483660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victorhckinthefreeworld.wordpress.com/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ubble-comment-cloud-bubble-thought-2244298/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pixabay.com/en/newspaper-news-read-1389980/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video" Target="https://www.youtube.com/embed/wMp99M1Nosg?feature=oembed" TargetMode="Externa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6FF80D6-7A1B-0342-9DDA-011D77B84A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</a:t>
            </a:fld>
            <a:endParaRPr lang="es-CL"/>
          </a:p>
        </p:txBody>
      </p:sp>
      <p:pic>
        <p:nvPicPr>
          <p:cNvPr id="5" name="Imagen 4" descr="Imagen que contiene exterior, edificio, calle, camión&#10;&#10;Descripción generada automáticamente">
            <a:extLst>
              <a:ext uri="{FF2B5EF4-FFF2-40B4-BE49-F238E27FC236}">
                <a16:creationId xmlns:a16="http://schemas.microsoft.com/office/drawing/2014/main" id="{9F2EEF38-841A-D945-B88D-6B4595BAE2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57" t="921" r="-1"/>
          <a:stretch/>
        </p:blipFill>
        <p:spPr>
          <a:xfrm>
            <a:off x="2705101" y="660400"/>
            <a:ext cx="6123278" cy="1709468"/>
          </a:xfrm>
          <a:prstGeom prst="rect">
            <a:avLst/>
          </a:prstGeom>
        </p:spPr>
      </p:pic>
      <p:pic>
        <p:nvPicPr>
          <p:cNvPr id="7" name="Imagen 6" descr="Imagen que contiene tabla&#10;&#10;Descripción generada automáticamente">
            <a:extLst>
              <a:ext uri="{FF2B5EF4-FFF2-40B4-BE49-F238E27FC236}">
                <a16:creationId xmlns:a16="http://schemas.microsoft.com/office/drawing/2014/main" id="{930835A6-25E0-C242-B7CA-6978E0A76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88" y="1221660"/>
            <a:ext cx="1011520" cy="784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A49205-B970-E248-BE01-D4E162FA2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488" y="4483288"/>
            <a:ext cx="7765916" cy="532933"/>
          </a:xfrm>
          <a:prstGeom prst="rect">
            <a:avLst/>
          </a:prstGeom>
        </p:spPr>
      </p:pic>
      <p:sp>
        <p:nvSpPr>
          <p:cNvPr id="9" name="Google Shape;783;p17">
            <a:extLst>
              <a:ext uri="{FF2B5EF4-FFF2-40B4-BE49-F238E27FC236}">
                <a16:creationId xmlns:a16="http://schemas.microsoft.com/office/drawing/2014/main" id="{AB94D327-479D-C54D-87E9-67CF2A27C5FC}"/>
              </a:ext>
            </a:extLst>
          </p:cNvPr>
          <p:cNvSpPr txBox="1">
            <a:spLocks/>
          </p:cNvSpPr>
          <p:nvPr/>
        </p:nvSpPr>
        <p:spPr>
          <a:xfrm>
            <a:off x="1378084" y="2560415"/>
            <a:ext cx="6593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r>
              <a:rPr lang="es-ES_tradnl" sz="5400" dirty="0"/>
              <a:t>¡Hola estudiantes!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936598-39CF-3544-99C2-001EC7B3B68D}"/>
              </a:ext>
            </a:extLst>
          </p:cNvPr>
          <p:cNvSpPr txBox="1"/>
          <p:nvPr/>
        </p:nvSpPr>
        <p:spPr>
          <a:xfrm>
            <a:off x="1803794" y="3626501"/>
            <a:ext cx="6013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tx1"/>
                </a:solidFill>
              </a:rPr>
              <a:t>Docente </a:t>
            </a:r>
            <a:r>
              <a:rPr lang="es-ES_tradnl">
                <a:solidFill>
                  <a:schemeClr val="tx1"/>
                </a:solidFill>
              </a:rPr>
              <a:t>en formación: </a:t>
            </a:r>
            <a:r>
              <a:rPr lang="es-ES_tradnl" dirty="0">
                <a:solidFill>
                  <a:schemeClr val="tx1"/>
                </a:solidFill>
              </a:rPr>
              <a:t>Sendy Irribarra / Pedagogía en educación básica  </a:t>
            </a:r>
          </a:p>
        </p:txBody>
      </p:sp>
      <p:pic>
        <p:nvPicPr>
          <p:cNvPr id="16" name="Audio 2">
            <a:hlinkClick r:id="" action="ppaction://media"/>
            <a:extLst>
              <a:ext uri="{FF2B5EF4-FFF2-40B4-BE49-F238E27FC236}">
                <a16:creationId xmlns:a16="http://schemas.microsoft.com/office/drawing/2014/main" id="{B9F7423B-0774-E746-BFF5-21D688F23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92395"/>
      </p:ext>
    </p:extLst>
  </p:cSld>
  <p:clrMapOvr>
    <a:masterClrMapping/>
  </p:clrMapOvr>
  <p:transition advTm="1803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2"/>
          <p:cNvSpPr txBox="1">
            <a:spLocks noGrp="1"/>
          </p:cNvSpPr>
          <p:nvPr>
            <p:ph type="body" idx="4294967295"/>
          </p:nvPr>
        </p:nvSpPr>
        <p:spPr>
          <a:xfrm>
            <a:off x="767884" y="3947650"/>
            <a:ext cx="7607100" cy="80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A continuación, una explicación </a:t>
            </a:r>
            <a:endParaRPr sz="1800" dirty="0"/>
          </a:p>
        </p:txBody>
      </p:sp>
      <p:sp>
        <p:nvSpPr>
          <p:cNvPr id="875" name="Google Shape;875;p32"/>
          <p:cNvSpPr/>
          <p:nvPr/>
        </p:nvSpPr>
        <p:spPr>
          <a:xfrm>
            <a:off x="3847717" y="993298"/>
            <a:ext cx="1446300" cy="2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600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Organización de la información en la noticia </a:t>
            </a:r>
          </a:p>
        </p:txBody>
      </p:sp>
      <p:sp>
        <p:nvSpPr>
          <p:cNvPr id="876" name="Google Shape;876;p3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10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877" name="Google Shape;877;p32"/>
          <p:cNvGrpSpPr/>
          <p:nvPr/>
        </p:nvGrpSpPr>
        <p:grpSpPr>
          <a:xfrm>
            <a:off x="3807796" y="660753"/>
            <a:ext cx="1527276" cy="3167872"/>
            <a:chOff x="2547150" y="238125"/>
            <a:chExt cx="2525675" cy="5238750"/>
          </a:xfrm>
        </p:grpSpPr>
        <p:sp>
          <p:nvSpPr>
            <p:cNvPr id="878" name="Google Shape;878;p32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2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2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92B8C2-1DD5-704C-BD3E-666A62BF7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82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178BB54-E63B-E949-9FA8-0F7488026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" y="854"/>
            <a:ext cx="9144000" cy="51417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5CEBBB-E8E4-CD4F-8F7B-EF5EDDC2C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756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078EF2-ABD6-404E-B891-C1FB41629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80587" y="2105569"/>
            <a:ext cx="4060456" cy="25180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4F7222E-F460-1C44-A7CF-09794E126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" y="0"/>
            <a:ext cx="9144000" cy="21784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720A8E-D0D3-B247-97E6-0F02051FA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48345"/>
      </p:ext>
    </p:extLst>
  </p:cSld>
  <p:clrMapOvr>
    <a:masterClrMapping/>
  </p:clrMapOvr>
  <p:transition advTm="2588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7"/>
          <p:cNvSpPr txBox="1">
            <a:spLocks noGrp="1"/>
          </p:cNvSpPr>
          <p:nvPr>
            <p:ph type="body" idx="1"/>
          </p:nvPr>
        </p:nvSpPr>
        <p:spPr>
          <a:xfrm>
            <a:off x="419468" y="116750"/>
            <a:ext cx="8305063" cy="5737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Identifiquemos juntos sus partes </a:t>
            </a:r>
            <a:endParaRPr dirty="0"/>
          </a:p>
        </p:txBody>
      </p:sp>
      <p:sp>
        <p:nvSpPr>
          <p:cNvPr id="723" name="Google Shape;723;p1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5" name="Imagen 4" descr="Imagen que contiene periódico, texto, gente, hombre&#10;&#10;Descripción generada automáticamente">
            <a:extLst>
              <a:ext uri="{FF2B5EF4-FFF2-40B4-BE49-F238E27FC236}">
                <a16:creationId xmlns:a16="http://schemas.microsoft.com/office/drawing/2014/main" id="{FC8A4054-4C94-A241-8301-83C1B5BEA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193" y="706714"/>
            <a:ext cx="6695563" cy="432003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94824AE-0E96-364F-A513-1EF30403C37D}"/>
              </a:ext>
            </a:extLst>
          </p:cNvPr>
          <p:cNvSpPr txBox="1"/>
          <p:nvPr/>
        </p:nvSpPr>
        <p:spPr>
          <a:xfrm>
            <a:off x="67480" y="1733951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/>
              <a:t>Título</a:t>
            </a:r>
            <a:r>
              <a:rPr lang="es-ES_tradnl" dirty="0"/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5D7DC61-6B5D-1243-A923-716EAFC70F88}"/>
              </a:ext>
            </a:extLst>
          </p:cNvPr>
          <p:cNvSpPr/>
          <p:nvPr/>
        </p:nvSpPr>
        <p:spPr>
          <a:xfrm>
            <a:off x="1224193" y="906275"/>
            <a:ext cx="1944309" cy="2332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462E49-DCCD-EC48-B76F-546ECE0A86C2}"/>
              </a:ext>
            </a:extLst>
          </p:cNvPr>
          <p:cNvSpPr txBox="1"/>
          <p:nvPr/>
        </p:nvSpPr>
        <p:spPr>
          <a:xfrm>
            <a:off x="-47123" y="853630"/>
            <a:ext cx="102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/>
              <a:t>Epígraf</a:t>
            </a:r>
            <a:r>
              <a:rPr lang="es-ES_tradnl" b="1" dirty="0"/>
              <a:t>e</a:t>
            </a:r>
            <a:r>
              <a:rPr lang="es-ES_tradnl" dirty="0"/>
              <a:t>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78067B5-0917-F146-9837-6C9526CACCA2}"/>
              </a:ext>
            </a:extLst>
          </p:cNvPr>
          <p:cNvSpPr/>
          <p:nvPr/>
        </p:nvSpPr>
        <p:spPr>
          <a:xfrm>
            <a:off x="1318437" y="1139540"/>
            <a:ext cx="2636875" cy="150796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B11CFA59-CA3B-844A-85F4-6A3706880BAE}"/>
              </a:ext>
            </a:extLst>
          </p:cNvPr>
          <p:cNvCxnSpPr/>
          <p:nvPr/>
        </p:nvCxnSpPr>
        <p:spPr>
          <a:xfrm flipH="1">
            <a:off x="908409" y="1903228"/>
            <a:ext cx="4023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066CB76-7431-7C49-9E91-A64FF11332CF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908409" y="1022907"/>
            <a:ext cx="31578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6849280-1F8D-A949-A62C-6D1F74F14A52}"/>
              </a:ext>
            </a:extLst>
          </p:cNvPr>
          <p:cNvSpPr/>
          <p:nvPr/>
        </p:nvSpPr>
        <p:spPr>
          <a:xfrm>
            <a:off x="1310771" y="2647507"/>
            <a:ext cx="2644541" cy="58479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8C7D18FA-8ABF-4849-8CBD-9D3B0D65A019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08409" y="2866732"/>
            <a:ext cx="3157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E34BD9E-D8C3-D243-8026-11DBB19B62D8}"/>
              </a:ext>
            </a:extLst>
          </p:cNvPr>
          <p:cNvSpPr/>
          <p:nvPr/>
        </p:nvSpPr>
        <p:spPr>
          <a:xfrm>
            <a:off x="1446028" y="3402419"/>
            <a:ext cx="1584251" cy="148588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FCC213A-29A6-E544-8EF0-A446588D2CF8}"/>
              </a:ext>
            </a:extLst>
          </p:cNvPr>
          <p:cNvSpPr/>
          <p:nvPr/>
        </p:nvSpPr>
        <p:spPr>
          <a:xfrm>
            <a:off x="3030279" y="3508744"/>
            <a:ext cx="4242391" cy="1379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8F0B5C8F-1AFC-D744-A3C0-F025232917F8}"/>
              </a:ext>
            </a:extLst>
          </p:cNvPr>
          <p:cNvCxnSpPr/>
          <p:nvPr/>
        </p:nvCxnSpPr>
        <p:spPr>
          <a:xfrm flipH="1">
            <a:off x="1023012" y="4155474"/>
            <a:ext cx="423016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32EC3859-D6F4-3240-B71B-F80BDDA4ADF7}"/>
              </a:ext>
            </a:extLst>
          </p:cNvPr>
          <p:cNvCxnSpPr/>
          <p:nvPr/>
        </p:nvCxnSpPr>
        <p:spPr>
          <a:xfrm>
            <a:off x="7272670" y="4444409"/>
            <a:ext cx="914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CE0D506-73FB-D747-8C9E-E7EB3622E6BA}"/>
              </a:ext>
            </a:extLst>
          </p:cNvPr>
          <p:cNvSpPr txBox="1"/>
          <p:nvPr/>
        </p:nvSpPr>
        <p:spPr>
          <a:xfrm>
            <a:off x="246048" y="3976082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/>
              <a:t>Lead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2875E02-B40D-EB48-A0FB-3DF280B0E8C5}"/>
              </a:ext>
            </a:extLst>
          </p:cNvPr>
          <p:cNvSpPr txBox="1"/>
          <p:nvPr/>
        </p:nvSpPr>
        <p:spPr>
          <a:xfrm>
            <a:off x="8246121" y="4275132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/>
              <a:t>Cuerpo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F6BE0BC-C8C8-3F49-BE83-69FA26E81931}"/>
              </a:ext>
            </a:extLst>
          </p:cNvPr>
          <p:cNvSpPr txBox="1"/>
          <p:nvPr/>
        </p:nvSpPr>
        <p:spPr>
          <a:xfrm>
            <a:off x="133202" y="268573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/>
              <a:t>Bajada 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DA8B9158-1E29-1944-AA95-35EF7AB9B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932310"/>
      </p:ext>
    </p:extLst>
  </p:cSld>
  <p:clrMapOvr>
    <a:masterClrMapping/>
  </p:clrMapOvr>
  <p:transition advTm="543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/>
      <p:bldP spid="11" grpId="0" animBg="1"/>
      <p:bldP spid="15" grpId="0"/>
      <p:bldP spid="17" grpId="0" animBg="1"/>
      <p:bldP spid="22" grpId="0" animBg="1"/>
      <p:bldP spid="26" grpId="0" animBg="1"/>
      <p:bldP spid="27" grpId="0" animBg="1"/>
      <p:bldP spid="32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911" name="Google Shape;911;p35"/>
          <p:cNvSpPr txBox="1">
            <a:spLocks noGrp="1"/>
          </p:cNvSpPr>
          <p:nvPr>
            <p:ph type="ctrTitle" idx="4294967295"/>
          </p:nvPr>
        </p:nvSpPr>
        <p:spPr>
          <a:xfrm>
            <a:off x="1392604" y="2806468"/>
            <a:ext cx="6593700" cy="62096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3600" dirty="0">
                <a:solidFill>
                  <a:schemeClr val="accent2"/>
                </a:solidFill>
              </a:rPr>
              <a:t>éxito en tus actividades</a:t>
            </a:r>
          </a:p>
        </p:txBody>
      </p:sp>
      <p:sp>
        <p:nvSpPr>
          <p:cNvPr id="913" name="Google Shape;913;p35"/>
          <p:cNvSpPr/>
          <p:nvPr/>
        </p:nvSpPr>
        <p:spPr>
          <a:xfrm>
            <a:off x="4039247" y="1521392"/>
            <a:ext cx="1300413" cy="114978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6" name="Google Shape;901;p34">
            <a:extLst>
              <a:ext uri="{FF2B5EF4-FFF2-40B4-BE49-F238E27FC236}">
                <a16:creationId xmlns:a16="http://schemas.microsoft.com/office/drawing/2014/main" id="{A8044953-FE8D-7245-86CB-45A93F0983AC}"/>
              </a:ext>
            </a:extLst>
          </p:cNvPr>
          <p:cNvSpPr/>
          <p:nvPr/>
        </p:nvSpPr>
        <p:spPr>
          <a:xfrm>
            <a:off x="2790498" y="1190619"/>
            <a:ext cx="3797909" cy="2542169"/>
          </a:xfrm>
          <a:custGeom>
            <a:avLst/>
            <a:gdLst/>
            <a:ahLst/>
            <a:cxnLst/>
            <a:rect l="l" t="t" r="r" b="b"/>
            <a:pathLst>
              <a:path w="5161606" h="3454973" extrusionOk="0">
                <a:moveTo>
                  <a:pt x="4992053" y="0"/>
                </a:moveTo>
                <a:lnTo>
                  <a:pt x="170498" y="0"/>
                </a:lnTo>
                <a:cubicBezTo>
                  <a:pt x="76200" y="0"/>
                  <a:pt x="0" y="76143"/>
                  <a:pt x="0" y="170369"/>
                </a:cubicBezTo>
                <a:lnTo>
                  <a:pt x="0" y="3396915"/>
                </a:lnTo>
                <a:cubicBezTo>
                  <a:pt x="0" y="3429275"/>
                  <a:pt x="26670" y="3454973"/>
                  <a:pt x="58102" y="3454973"/>
                </a:cubicBezTo>
                <a:lnTo>
                  <a:pt x="5103495" y="3454973"/>
                </a:lnTo>
                <a:cubicBezTo>
                  <a:pt x="5135880" y="3454973"/>
                  <a:pt x="5161598" y="3428324"/>
                  <a:pt x="5161598" y="3396915"/>
                </a:cubicBezTo>
                <a:lnTo>
                  <a:pt x="5161598" y="170369"/>
                </a:lnTo>
                <a:cubicBezTo>
                  <a:pt x="5162550" y="76143"/>
                  <a:pt x="5086350" y="0"/>
                  <a:pt x="4992053" y="0"/>
                </a:cubicBezTo>
                <a:close/>
                <a:moveTo>
                  <a:pt x="4981575" y="3245581"/>
                </a:moveTo>
                <a:lnTo>
                  <a:pt x="190500" y="3245581"/>
                </a:lnTo>
                <a:lnTo>
                  <a:pt x="190500" y="199874"/>
                </a:lnTo>
                <a:lnTo>
                  <a:pt x="4981575" y="199874"/>
                </a:lnTo>
                <a:lnTo>
                  <a:pt x="4981575" y="324558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02;p34">
            <a:extLst>
              <a:ext uri="{FF2B5EF4-FFF2-40B4-BE49-F238E27FC236}">
                <a16:creationId xmlns:a16="http://schemas.microsoft.com/office/drawing/2014/main" id="{2BC056D3-3292-0844-B146-34EC28C3AA47}"/>
              </a:ext>
            </a:extLst>
          </p:cNvPr>
          <p:cNvSpPr/>
          <p:nvPr/>
        </p:nvSpPr>
        <p:spPr>
          <a:xfrm>
            <a:off x="2418349" y="3743143"/>
            <a:ext cx="4542205" cy="70032"/>
          </a:xfrm>
          <a:custGeom>
            <a:avLst/>
            <a:gdLst/>
            <a:ahLst/>
            <a:cxnLst/>
            <a:rect l="l" t="t" r="r" b="b"/>
            <a:pathLst>
              <a:path w="6173152" h="95178" extrusionOk="0">
                <a:moveTo>
                  <a:pt x="0" y="0"/>
                </a:moveTo>
                <a:cubicBezTo>
                  <a:pt x="0" y="0"/>
                  <a:pt x="129540" y="95178"/>
                  <a:pt x="450533" y="95178"/>
                </a:cubicBezTo>
                <a:lnTo>
                  <a:pt x="5817870" y="95178"/>
                </a:lnTo>
                <a:cubicBezTo>
                  <a:pt x="5948363" y="95178"/>
                  <a:pt x="6173153" y="0"/>
                  <a:pt x="617315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03;p34">
            <a:extLst>
              <a:ext uri="{FF2B5EF4-FFF2-40B4-BE49-F238E27FC236}">
                <a16:creationId xmlns:a16="http://schemas.microsoft.com/office/drawing/2014/main" id="{00CCF269-E060-D943-BD66-55D329295588}"/>
              </a:ext>
            </a:extLst>
          </p:cNvPr>
          <p:cNvSpPr/>
          <p:nvPr/>
        </p:nvSpPr>
        <p:spPr>
          <a:xfrm>
            <a:off x="2419049" y="3691497"/>
            <a:ext cx="4541505" cy="56025"/>
          </a:xfrm>
          <a:custGeom>
            <a:avLst/>
            <a:gdLst/>
            <a:ahLst/>
            <a:cxnLst/>
            <a:rect l="l" t="t" r="r" b="b"/>
            <a:pathLst>
              <a:path w="6172200" h="76142" extrusionOk="0">
                <a:moveTo>
                  <a:pt x="0" y="76143"/>
                </a:moveTo>
                <a:lnTo>
                  <a:pt x="6172200" y="76143"/>
                </a:lnTo>
                <a:lnTo>
                  <a:pt x="61722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AE3C8F-8A0D-C94F-A7F2-7D446D157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52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L</a:t>
            </a:r>
            <a:r>
              <a:rPr lang="en" dirty="0"/>
              <a:t>a </a:t>
            </a:r>
            <a:r>
              <a:rPr lang="es-ES_tradnl" dirty="0"/>
              <a:t>noticia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  <p:transition advTm="15399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5"/>
          <p:cNvSpPr txBox="1">
            <a:spLocks noGrp="1"/>
          </p:cNvSpPr>
          <p:nvPr>
            <p:ph type="ctrTitle" idx="4294967295"/>
          </p:nvPr>
        </p:nvSpPr>
        <p:spPr>
          <a:xfrm>
            <a:off x="1392600" y="1349299"/>
            <a:ext cx="6593700" cy="8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000" dirty="0">
                <a:solidFill>
                  <a:schemeClr val="accent3"/>
                </a:solidFill>
              </a:rPr>
              <a:t>O</a:t>
            </a:r>
            <a:r>
              <a:rPr lang="en" sz="6000" dirty="0">
                <a:solidFill>
                  <a:schemeClr val="accent3"/>
                </a:solidFill>
              </a:rPr>
              <a:t>bjetivo de la clase </a:t>
            </a:r>
            <a:endParaRPr sz="6000" dirty="0">
              <a:solidFill>
                <a:schemeClr val="accent3"/>
              </a:solidFill>
            </a:endParaRPr>
          </a:p>
        </p:txBody>
      </p:sp>
      <p:sp>
        <p:nvSpPr>
          <p:cNvPr id="709" name="Google Shape;709;p15"/>
          <p:cNvSpPr txBox="1">
            <a:spLocks noGrp="1"/>
          </p:cNvSpPr>
          <p:nvPr>
            <p:ph type="subTitle" idx="4294967295"/>
          </p:nvPr>
        </p:nvSpPr>
        <p:spPr>
          <a:xfrm>
            <a:off x="1392600" y="2277904"/>
            <a:ext cx="6593700" cy="10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s-MX" dirty="0"/>
              <a:t>Escribir una noticia mediante información de la actualidad</a:t>
            </a:r>
            <a:r>
              <a:rPr lang="es-CL" sz="1800" dirty="0"/>
              <a:t> </a:t>
            </a:r>
            <a:endParaRPr sz="1800" b="1" dirty="0"/>
          </a:p>
        </p:txBody>
      </p:sp>
      <p:sp>
        <p:nvSpPr>
          <p:cNvPr id="711" name="Google Shape;711;p1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D0810D-CC39-C84A-B183-A6AA64A9C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889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B614ABE-D288-A448-89F6-501457DF5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76284" y="1200727"/>
            <a:ext cx="4309669" cy="3942773"/>
          </a:xfrm>
          <a:prstGeom prst="rect">
            <a:avLst/>
          </a:prstGeom>
        </p:spPr>
      </p:pic>
      <p:pic>
        <p:nvPicPr>
          <p:cNvPr id="15" name="Imagen 1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C434EA2-B3A7-DF44-B8DB-620472F84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01698" y="-104746"/>
            <a:ext cx="5406330" cy="279370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8DECBC3-8C02-2E4F-BB14-65BD25531857}"/>
              </a:ext>
            </a:extLst>
          </p:cNvPr>
          <p:cNvSpPr txBox="1"/>
          <p:nvPr/>
        </p:nvSpPr>
        <p:spPr>
          <a:xfrm>
            <a:off x="4203400" y="560757"/>
            <a:ext cx="404309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Antes de comenzar a ver el contenido, pregunta 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a algún integrante de tu familia si te facilitan 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un diario, busca una noticia de tu interés y léela 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a alguna persona que se 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encuentre contigo y coméntala. 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C432200-8BB0-7F44-AFE9-94A15B3F3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53560"/>
      </p:ext>
    </p:extLst>
  </p:cSld>
  <p:clrMapOvr>
    <a:masterClrMapping/>
  </p:clrMapOvr>
  <p:transition advTm="149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7"/>
          <p:cNvSpPr txBox="1">
            <a:spLocks noGrp="1"/>
          </p:cNvSpPr>
          <p:nvPr>
            <p:ph type="body" idx="1"/>
          </p:nvPr>
        </p:nvSpPr>
        <p:spPr>
          <a:xfrm>
            <a:off x="419468" y="116750"/>
            <a:ext cx="8305063" cy="113780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Para introducirnos al contenido de la clase vamos a recordar un poco los textos informativos </a:t>
            </a:r>
            <a:endParaRPr dirty="0"/>
          </a:p>
        </p:txBody>
      </p:sp>
      <p:sp>
        <p:nvSpPr>
          <p:cNvPr id="723" name="Google Shape;723;p1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Elementos multimedia en línea 1" descr="Articulos Informativos">
            <a:hlinkClick r:id="" action="ppaction://media"/>
            <a:extLst>
              <a:ext uri="{FF2B5EF4-FFF2-40B4-BE49-F238E27FC236}">
                <a16:creationId xmlns:a16="http://schemas.microsoft.com/office/drawing/2014/main" id="{88EAA42F-ED24-B24D-B396-6A3369543DA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523975" y="1459300"/>
            <a:ext cx="6096000" cy="3429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004C52-E4C2-2346-9E51-C0C6D7C374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1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"/>
          <p:cNvSpPr txBox="1">
            <a:spLocks noGrp="1"/>
          </p:cNvSpPr>
          <p:nvPr>
            <p:ph type="ctrTitle"/>
          </p:nvPr>
        </p:nvSpPr>
        <p:spPr>
          <a:xfrm>
            <a:off x="2112300" y="1311746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000" dirty="0"/>
              <a:t>L</a:t>
            </a:r>
            <a:r>
              <a:rPr lang="en" sz="6000" dirty="0"/>
              <a:t>a noticia </a:t>
            </a:r>
            <a:endParaRPr sz="6000" dirty="0"/>
          </a:p>
        </p:txBody>
      </p:sp>
      <p:sp>
        <p:nvSpPr>
          <p:cNvPr id="4" name="Google Shape;823;p27">
            <a:extLst>
              <a:ext uri="{FF2B5EF4-FFF2-40B4-BE49-F238E27FC236}">
                <a16:creationId xmlns:a16="http://schemas.microsoft.com/office/drawing/2014/main" id="{F388BFFA-4BCC-BA47-A763-825D687D5915}"/>
              </a:ext>
            </a:extLst>
          </p:cNvPr>
          <p:cNvSpPr txBox="1">
            <a:spLocks/>
          </p:cNvSpPr>
          <p:nvPr/>
        </p:nvSpPr>
        <p:spPr>
          <a:xfrm>
            <a:off x="685800" y="2930587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s-ES" dirty="0">
                <a:solidFill>
                  <a:schemeClr val="accent4"/>
                </a:solidFill>
              </a:rPr>
              <a:t>Su</a:t>
            </a:r>
            <a:r>
              <a:rPr lang="es-ES" dirty="0">
                <a:solidFill>
                  <a:schemeClr val="lt1"/>
                </a:solidFill>
              </a:rPr>
              <a:t> </a:t>
            </a:r>
            <a:r>
              <a:rPr lang="es-ES" dirty="0">
                <a:solidFill>
                  <a:schemeClr val="accent4"/>
                </a:solidFill>
              </a:rPr>
              <a:t>estructura y características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67B40D-2D9A-404D-BFA7-9FA7A5EC4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1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9"/>
          <p:cNvSpPr txBox="1">
            <a:spLocks noGrp="1"/>
          </p:cNvSpPr>
          <p:nvPr>
            <p:ph type="subTitle" idx="4294967295"/>
          </p:nvPr>
        </p:nvSpPr>
        <p:spPr>
          <a:xfrm>
            <a:off x="1392563" y="2794894"/>
            <a:ext cx="6147600" cy="183167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algn="ctr">
              <a:buFont typeface="Wingdings" pitchFamily="2" charset="2"/>
              <a:buChar char="ü"/>
            </a:pPr>
            <a:r>
              <a:rPr lang="es-ES" dirty="0">
                <a:solidFill>
                  <a:schemeClr val="lt1"/>
                </a:solidFill>
              </a:rPr>
              <a:t>La noticia es un texto que tiene como finalidad informar sobre un hecho o acontecimiento que es reciente y de interés general.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36" name="Google Shape;736;p19"/>
          <p:cNvSpPr/>
          <p:nvPr/>
        </p:nvSpPr>
        <p:spPr>
          <a:xfrm>
            <a:off x="4572908" y="558817"/>
            <a:ext cx="1628410" cy="1650090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7" name="Google Shape;737;p19"/>
          <p:cNvSpPr/>
          <p:nvPr/>
        </p:nvSpPr>
        <p:spPr>
          <a:xfrm rot="1473006">
            <a:off x="3092298" y="1382716"/>
            <a:ext cx="952095" cy="927409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8" name="Google Shape;738;p19"/>
          <p:cNvSpPr/>
          <p:nvPr/>
        </p:nvSpPr>
        <p:spPr>
          <a:xfrm>
            <a:off x="4257952" y="401125"/>
            <a:ext cx="416822" cy="40504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9" name="Google Shape;739;p19"/>
          <p:cNvSpPr/>
          <p:nvPr/>
        </p:nvSpPr>
        <p:spPr>
          <a:xfrm rot="2487045">
            <a:off x="3989895" y="2239026"/>
            <a:ext cx="296567" cy="288187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0" name="Google Shape;740;p19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EE1B44-EB0A-8E43-9526-F62AA0269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84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7"/>
          <p:cNvSpPr txBox="1">
            <a:spLocks noGrp="1"/>
          </p:cNvSpPr>
          <p:nvPr>
            <p:ph type="subTitle" idx="4294967295"/>
          </p:nvPr>
        </p:nvSpPr>
        <p:spPr>
          <a:xfrm>
            <a:off x="686918" y="790258"/>
            <a:ext cx="7917585" cy="39595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algn="ctr">
              <a:buFont typeface="Wingdings" pitchFamily="2" charset="2"/>
              <a:buChar char="ü"/>
            </a:pPr>
            <a:r>
              <a:rPr lang="es-CL" sz="2000" dirty="0">
                <a:solidFill>
                  <a:schemeClr val="bg1"/>
                </a:solidFill>
              </a:rPr>
              <a:t>Intentan dar a conocer los hechos de la manera más objetiva posible.</a:t>
            </a:r>
          </a:p>
          <a:p>
            <a:pPr marL="342900" lvl="0" algn="ctr">
              <a:buFont typeface="Wingdings" pitchFamily="2" charset="2"/>
              <a:buChar char="ü"/>
            </a:pPr>
            <a:r>
              <a:rPr lang="es-CL" sz="2000" dirty="0">
                <a:solidFill>
                  <a:schemeClr val="bg1"/>
                </a:solidFill>
              </a:rPr>
              <a:t>Casi no presentan comentarios personales u opiniones, puesto que se limitan a contar los hechos sucedidos.</a:t>
            </a:r>
          </a:p>
          <a:p>
            <a:pPr marL="342900" lvl="0" algn="ctr">
              <a:buFont typeface="Wingdings" pitchFamily="2" charset="2"/>
              <a:buChar char="ü"/>
            </a:pPr>
            <a:r>
              <a:rPr lang="es-CL" sz="2000" dirty="0">
                <a:solidFill>
                  <a:schemeClr val="bg1"/>
                </a:solidFill>
              </a:rPr>
              <a:t>La noticia entrega la información desde lo más importante a lo menos importante.</a:t>
            </a:r>
          </a:p>
          <a:p>
            <a:pPr marL="342900" lvl="0" algn="ctr">
              <a:buFont typeface="Wingdings" pitchFamily="2" charset="2"/>
              <a:buChar char="ü"/>
            </a:pPr>
            <a:r>
              <a:rPr lang="es-CL" sz="2000" dirty="0">
                <a:solidFill>
                  <a:schemeClr val="bg1"/>
                </a:solidFill>
              </a:rPr>
              <a:t>Por esto, el titular resume la idea central de la noticia y las partes siguientes, aportan mayor información para que el lector sepa qué pasó, a quién, cuándo pasó, dónde y cómo.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824" name="Google Shape;824;p2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7C5D7D-6C81-0A4A-86BA-A36CB1161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07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9"/>
          <p:cNvSpPr txBox="1">
            <a:spLocks noGrp="1"/>
          </p:cNvSpPr>
          <p:nvPr>
            <p:ph type="subTitle" idx="4294967295"/>
          </p:nvPr>
        </p:nvSpPr>
        <p:spPr>
          <a:xfrm>
            <a:off x="53718" y="187723"/>
            <a:ext cx="3958445" cy="1239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</a:rPr>
              <a:t>Para que el contenido de la noticia sea completo y efectivo, debe responder las siguientes preguntas: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736" name="Google Shape;736;p19"/>
          <p:cNvSpPr/>
          <p:nvPr/>
        </p:nvSpPr>
        <p:spPr>
          <a:xfrm>
            <a:off x="4572908" y="558817"/>
            <a:ext cx="1628410" cy="1650090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7" name="Google Shape;737;p19"/>
          <p:cNvSpPr/>
          <p:nvPr/>
        </p:nvSpPr>
        <p:spPr>
          <a:xfrm rot="1473006">
            <a:off x="3092298" y="1382716"/>
            <a:ext cx="952095" cy="927409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8" name="Google Shape;738;p19"/>
          <p:cNvSpPr/>
          <p:nvPr/>
        </p:nvSpPr>
        <p:spPr>
          <a:xfrm>
            <a:off x="4257952" y="401125"/>
            <a:ext cx="416822" cy="40504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9" name="Google Shape;739;p19"/>
          <p:cNvSpPr/>
          <p:nvPr/>
        </p:nvSpPr>
        <p:spPr>
          <a:xfrm rot="2487045">
            <a:off x="3989895" y="2239026"/>
            <a:ext cx="296567" cy="288187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0" name="Google Shape;740;p19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8E10954-89E9-AA40-92BC-1399B94733A7}"/>
              </a:ext>
            </a:extLst>
          </p:cNvPr>
          <p:cNvSpPr/>
          <p:nvPr/>
        </p:nvSpPr>
        <p:spPr>
          <a:xfrm>
            <a:off x="361251" y="1728380"/>
            <a:ext cx="2036715" cy="96105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¿Quién?</a:t>
            </a:r>
          </a:p>
          <a:p>
            <a:pPr algn="ctr"/>
            <a:r>
              <a:rPr lang="es-ES_tradnl" dirty="0"/>
              <a:t>El/la protagonista de la noticia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0233FD5-0EDD-3B45-AD5D-255AFACC0269}"/>
              </a:ext>
            </a:extLst>
          </p:cNvPr>
          <p:cNvSpPr/>
          <p:nvPr/>
        </p:nvSpPr>
        <p:spPr>
          <a:xfrm>
            <a:off x="645455" y="3479377"/>
            <a:ext cx="1474237" cy="9610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¿Qué?</a:t>
            </a:r>
          </a:p>
          <a:p>
            <a:pPr algn="ctr"/>
            <a:r>
              <a:rPr lang="es-ES_tradnl" dirty="0"/>
              <a:t>El suceso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08206C8-DDBE-184A-98CF-BD93A602DAC6}"/>
              </a:ext>
            </a:extLst>
          </p:cNvPr>
          <p:cNvSpPr/>
          <p:nvPr/>
        </p:nvSpPr>
        <p:spPr>
          <a:xfrm>
            <a:off x="6966915" y="3788797"/>
            <a:ext cx="1777829" cy="961053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¿Para qué?</a:t>
            </a:r>
          </a:p>
          <a:p>
            <a:pPr algn="ctr"/>
            <a:r>
              <a:rPr lang="es-ES_tradnl" dirty="0"/>
              <a:t>Los objetivos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A5F4FD6-7457-8545-840F-4E32378BCF08}"/>
              </a:ext>
            </a:extLst>
          </p:cNvPr>
          <p:cNvSpPr/>
          <p:nvPr/>
        </p:nvSpPr>
        <p:spPr>
          <a:xfrm>
            <a:off x="3207081" y="3963250"/>
            <a:ext cx="2431783" cy="96105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¿Cómo?</a:t>
            </a:r>
          </a:p>
          <a:p>
            <a:pPr algn="ctr"/>
            <a:r>
              <a:rPr lang="es-ES_tradnl" dirty="0"/>
              <a:t>Las circunstancias en que ocurrieron los hechos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BC9877F-4E83-7D41-B521-06AA2A16B9CE}"/>
              </a:ext>
            </a:extLst>
          </p:cNvPr>
          <p:cNvSpPr/>
          <p:nvPr/>
        </p:nvSpPr>
        <p:spPr>
          <a:xfrm>
            <a:off x="2864971" y="2406389"/>
            <a:ext cx="1809803" cy="96105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¿Cuándo?</a:t>
            </a:r>
          </a:p>
          <a:p>
            <a:pPr algn="ctr"/>
            <a:r>
              <a:rPr lang="es-ES_tradnl" dirty="0"/>
              <a:t>El tiempo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1D49CE7-196D-244E-8246-E4C50317CC6C}"/>
              </a:ext>
            </a:extLst>
          </p:cNvPr>
          <p:cNvSpPr/>
          <p:nvPr/>
        </p:nvSpPr>
        <p:spPr>
          <a:xfrm>
            <a:off x="6044661" y="2383119"/>
            <a:ext cx="1777829" cy="961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¿Dónde?</a:t>
            </a:r>
          </a:p>
          <a:p>
            <a:pPr algn="ctr"/>
            <a:r>
              <a:rPr lang="es-ES_tradnl" dirty="0"/>
              <a:t>El lugar del hecho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DB12463-9268-6341-B29A-52960008DD99}"/>
              </a:ext>
            </a:extLst>
          </p:cNvPr>
          <p:cNvSpPr/>
          <p:nvPr/>
        </p:nvSpPr>
        <p:spPr>
          <a:xfrm>
            <a:off x="6828890" y="670245"/>
            <a:ext cx="1777829" cy="961053"/>
          </a:xfrm>
          <a:prstGeom prst="ellipse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¿Por qué?</a:t>
            </a:r>
          </a:p>
          <a:p>
            <a:pPr algn="ctr"/>
            <a:r>
              <a:rPr lang="es-ES_tradnl" dirty="0"/>
              <a:t>Las causas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4B23DF-5244-2D42-985D-FBDA413F2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962938"/>
      </p:ext>
    </p:extLst>
  </p:cSld>
  <p:clrMapOvr>
    <a:masterClrMapping/>
  </p:clrMapOvr>
  <p:transition advTm="386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7|3.1|3.9|4.8|3.8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0.7|0.6|6.7|0.7|0.7|8.6|1|0.7|3.9|2.9|0.8|3.3|6.2|0.6"/>
</p:tagLst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302</Words>
  <Application>Microsoft Macintosh PowerPoint</Application>
  <PresentationFormat>Presentación en pantalla (16:9)</PresentationFormat>
  <Paragraphs>55</Paragraphs>
  <Slides>14</Slides>
  <Notes>13</Notes>
  <HiddenSlides>0</HiddenSlides>
  <MMClips>14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Short Stack</vt:lpstr>
      <vt:lpstr>Calibri</vt:lpstr>
      <vt:lpstr>Arial</vt:lpstr>
      <vt:lpstr>Wingdings</vt:lpstr>
      <vt:lpstr>Amatic SC</vt:lpstr>
      <vt:lpstr>Mali SemiBold</vt:lpstr>
      <vt:lpstr>Quicksand</vt:lpstr>
      <vt:lpstr>Knight template</vt:lpstr>
      <vt:lpstr>Presentación de PowerPoint</vt:lpstr>
      <vt:lpstr>La noticia </vt:lpstr>
      <vt:lpstr>Objetivo de la clase </vt:lpstr>
      <vt:lpstr>Presentación de PowerPoint</vt:lpstr>
      <vt:lpstr>Presentación de PowerPoint</vt:lpstr>
      <vt:lpstr> La noticia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éxito en tus actividades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noticia </dc:title>
  <cp:lastModifiedBy>SENDY IRRIBARRA MARTINEZ</cp:lastModifiedBy>
  <cp:revision>20</cp:revision>
  <dcterms:modified xsi:type="dcterms:W3CDTF">2020-07-13T19:06:45Z</dcterms:modified>
</cp:coreProperties>
</file>