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alew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  <p:embeddedFont>
      <p:font typeface="Century Gothic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regular.fntdata"/><Relationship Id="rId11" Type="http://schemas.openxmlformats.org/officeDocument/2006/relationships/slide" Target="slides/slide6.xml"/><Relationship Id="rId22" Type="http://schemas.openxmlformats.org/officeDocument/2006/relationships/font" Target="fonts/CenturyGothic-italic.fntdata"/><Relationship Id="rId10" Type="http://schemas.openxmlformats.org/officeDocument/2006/relationships/slide" Target="slides/slide5.xml"/><Relationship Id="rId21" Type="http://schemas.openxmlformats.org/officeDocument/2006/relationships/font" Target="fonts/CenturyGothic-bold.fntdata"/><Relationship Id="rId13" Type="http://schemas.openxmlformats.org/officeDocument/2006/relationships/font" Target="fonts/Raleway-bold.fntdata"/><Relationship Id="rId12" Type="http://schemas.openxmlformats.org/officeDocument/2006/relationships/font" Target="fonts/Raleway-regular.fntdata"/><Relationship Id="rId23" Type="http://schemas.openxmlformats.org/officeDocument/2006/relationships/font" Target="fonts/CenturyGothic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Italic.fntdata"/><Relationship Id="rId14" Type="http://schemas.openxmlformats.org/officeDocument/2006/relationships/font" Target="fonts/Ralew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Italic.fntdata"/><Relationship Id="rId6" Type="http://schemas.openxmlformats.org/officeDocument/2006/relationships/slide" Target="slides/slide1.xml"/><Relationship Id="rId18" Type="http://schemas.openxmlformats.org/officeDocument/2006/relationships/font" Target="fonts/La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5b15f0a3_5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5b15f0a3_5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2363054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2363054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71ba8f8f3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71ba8f8f3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71ba8f8f3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71ba8f8f3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e965474a9_3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e965474a9_3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" name="Google Shape;63;p11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7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353535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8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" name="Google Shape;51;p9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wiss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Lenguaje y comunicación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Lectura</a:t>
            </a:r>
            <a:endParaRPr/>
          </a:p>
        </p:txBody>
      </p:sp>
      <p:sp>
        <p:nvSpPr>
          <p:cNvPr id="73" name="Google Shape;73;p13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/>
              <a:t>Rafaella Lämmel y Javiera Rivas</a:t>
            </a:r>
            <a:endParaRPr sz="1900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Pedagogía en Educación </a:t>
            </a:r>
            <a:r>
              <a:rPr lang="es"/>
              <a:t>Diferencial</a:t>
            </a:r>
            <a:endParaRPr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375" y="87774"/>
            <a:ext cx="1864981" cy="54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E599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title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3600">
                <a:solidFill>
                  <a:schemeClr val="dk1"/>
                </a:solidFill>
              </a:rPr>
              <a:t>Objetivo de la </a:t>
            </a:r>
            <a:r>
              <a:rPr lang="es" sz="3600">
                <a:solidFill>
                  <a:schemeClr val="dk1"/>
                </a:solidFill>
              </a:rPr>
              <a:t>Clase</a:t>
            </a:r>
            <a:endParaRPr sz="2400"/>
          </a:p>
        </p:txBody>
      </p:sp>
      <p:sp>
        <p:nvSpPr>
          <p:cNvPr id="80" name="Google Shape;80;p14"/>
          <p:cNvSpPr txBox="1"/>
          <p:nvPr>
            <p:ph idx="4294967295" type="title"/>
          </p:nvPr>
        </p:nvSpPr>
        <p:spPr>
          <a:xfrm>
            <a:off x="535775" y="1480150"/>
            <a:ext cx="5197200" cy="306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s" sz="1700">
                <a:latin typeface="Century Gothic"/>
                <a:ea typeface="Century Gothic"/>
                <a:cs typeface="Century Gothic"/>
                <a:sym typeface="Century Gothic"/>
              </a:rPr>
              <a:t>Implementar estrategias de estudio para la comprensión lectora de textos literarios.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6225" y="2571750"/>
            <a:ext cx="3106227" cy="1835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1913" y="2254375"/>
            <a:ext cx="1542125" cy="8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365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118975" y="162721"/>
            <a:ext cx="3432900" cy="374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Estrategias de comprensión lectora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30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s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Antes-Durante-Después de la lectura</a:t>
            </a:r>
            <a:endParaRPr b="1" sz="33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9" name="Google Shape;89;p15"/>
          <p:cNvSpPr txBox="1"/>
          <p:nvPr>
            <p:ph idx="4294967295" type="body"/>
          </p:nvPr>
        </p:nvSpPr>
        <p:spPr>
          <a:xfrm>
            <a:off x="3670900" y="833550"/>
            <a:ext cx="3500100" cy="3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s" sz="1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Antes de la </a:t>
            </a:r>
            <a:r>
              <a:rPr b="1" lang="es" sz="1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lectura</a:t>
            </a:r>
            <a:br>
              <a:rPr lang="es" sz="1900">
                <a:latin typeface="Raleway"/>
                <a:ea typeface="Raleway"/>
                <a:cs typeface="Raleway"/>
                <a:sym typeface="Raleway"/>
              </a:rPr>
            </a:br>
            <a:r>
              <a:rPr lang="es">
                <a:latin typeface="Raleway"/>
                <a:ea typeface="Raleway"/>
                <a:cs typeface="Raleway"/>
                <a:sym typeface="Raleway"/>
              </a:rPr>
              <a:t>Determinar el género </a:t>
            </a:r>
            <a:r>
              <a:rPr lang="es">
                <a:latin typeface="Raleway"/>
                <a:ea typeface="Raleway"/>
                <a:cs typeface="Raleway"/>
                <a:sym typeface="Raleway"/>
              </a:rPr>
              <a:t>discursivo</a:t>
            </a:r>
            <a:r>
              <a:rPr lang="es">
                <a:latin typeface="Raleway"/>
                <a:ea typeface="Raleway"/>
                <a:cs typeface="Raleway"/>
                <a:sym typeface="Raleway"/>
              </a:rPr>
              <a:t>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Determinar la finalidad de la </a:t>
            </a:r>
            <a:r>
              <a:rPr lang="es">
                <a:latin typeface="Raleway"/>
                <a:ea typeface="Raleway"/>
                <a:cs typeface="Raleway"/>
                <a:sym typeface="Raleway"/>
              </a:rPr>
              <a:t>lectura</a:t>
            </a:r>
            <a:r>
              <a:rPr lang="es">
                <a:latin typeface="Raleway"/>
                <a:ea typeface="Raleway"/>
                <a:cs typeface="Raleway"/>
                <a:sym typeface="Raleway"/>
              </a:rPr>
              <a:t>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Activar conocimientos </a:t>
            </a:r>
            <a:r>
              <a:rPr lang="es">
                <a:latin typeface="Raleway"/>
                <a:ea typeface="Raleway"/>
                <a:cs typeface="Raleway"/>
                <a:sym typeface="Raleway"/>
              </a:rPr>
              <a:t>previos</a:t>
            </a:r>
            <a:r>
              <a:rPr lang="es">
                <a:latin typeface="Raleway"/>
                <a:ea typeface="Raleway"/>
                <a:cs typeface="Raleway"/>
                <a:sym typeface="Raleway"/>
              </a:rPr>
              <a:t>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Hacer predicciones sobre el contenido y generar </a:t>
            </a:r>
            <a:r>
              <a:rPr lang="es">
                <a:latin typeface="Raleway"/>
                <a:ea typeface="Raleway"/>
                <a:cs typeface="Raleway"/>
                <a:sym typeface="Raleway"/>
              </a:rPr>
              <a:t>preguntas</a:t>
            </a:r>
            <a:r>
              <a:rPr lang="es">
                <a:latin typeface="Raleway"/>
                <a:ea typeface="Raleway"/>
                <a:cs typeface="Raleway"/>
                <a:sym typeface="Raleway"/>
              </a:rPr>
              <a:t>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0925" y="162725"/>
            <a:ext cx="1542125" cy="8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E599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365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118975" y="162721"/>
            <a:ext cx="3432900" cy="374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Estrategias de comprensión lectora</a:t>
            </a:r>
            <a:endParaRPr b="1" sz="30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300"/>
              </a:spcAft>
              <a:buNone/>
            </a:pPr>
            <a:r>
              <a:rPr b="1" lang="es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Antes-Durante-Después de la lectura</a:t>
            </a:r>
            <a:endParaRPr b="1" sz="33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7" name="Google Shape;97;p16"/>
          <p:cNvSpPr txBox="1"/>
          <p:nvPr>
            <p:ph idx="4294967295" type="body"/>
          </p:nvPr>
        </p:nvSpPr>
        <p:spPr>
          <a:xfrm>
            <a:off x="3670900" y="833550"/>
            <a:ext cx="3500100" cy="3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s" sz="1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Durante</a:t>
            </a:r>
            <a:r>
              <a:rPr b="1" lang="es" sz="1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la lectura</a:t>
            </a:r>
            <a:br>
              <a:rPr lang="es" sz="1900">
                <a:latin typeface="Raleway"/>
                <a:ea typeface="Raleway"/>
                <a:cs typeface="Raleway"/>
                <a:sym typeface="Raleway"/>
              </a:rPr>
            </a:br>
            <a:r>
              <a:rPr lang="es">
                <a:latin typeface="Raleway"/>
                <a:ea typeface="Raleway"/>
                <a:cs typeface="Raleway"/>
                <a:sym typeface="Raleway"/>
              </a:rPr>
              <a:t>Identificar palabras que </a:t>
            </a:r>
            <a:r>
              <a:rPr lang="es">
                <a:latin typeface="Raleway"/>
                <a:ea typeface="Raleway"/>
                <a:cs typeface="Raleway"/>
                <a:sym typeface="Raleway"/>
              </a:rPr>
              <a:t>desconoces</a:t>
            </a:r>
            <a:r>
              <a:rPr lang="es">
                <a:latin typeface="Raleway"/>
                <a:ea typeface="Raleway"/>
                <a:cs typeface="Raleway"/>
                <a:sym typeface="Raleway"/>
              </a:rPr>
              <a:t>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Releer, parafrasear, realizar inferencias.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Detectar información </a:t>
            </a:r>
            <a:r>
              <a:rPr lang="es">
                <a:latin typeface="Raleway"/>
                <a:ea typeface="Raleway"/>
                <a:cs typeface="Raleway"/>
                <a:sym typeface="Raleway"/>
              </a:rPr>
              <a:t>relevante</a:t>
            </a:r>
            <a:r>
              <a:rPr lang="es">
                <a:latin typeface="Raleway"/>
                <a:ea typeface="Raleway"/>
                <a:cs typeface="Raleway"/>
                <a:sym typeface="Raleway"/>
              </a:rPr>
              <a:t>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0925" y="162725"/>
            <a:ext cx="1542125" cy="8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365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118975" y="162721"/>
            <a:ext cx="3432900" cy="374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Estrategias de comprensión lectora</a:t>
            </a:r>
            <a:endParaRPr b="1" sz="30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300"/>
              </a:spcAft>
              <a:buNone/>
            </a:pPr>
            <a:r>
              <a:rPr b="1" lang="es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Antes-Durante-Después de la lectura</a:t>
            </a:r>
            <a:endParaRPr b="1" sz="33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5" name="Google Shape;105;p17"/>
          <p:cNvSpPr txBox="1"/>
          <p:nvPr>
            <p:ph idx="4294967295" type="body"/>
          </p:nvPr>
        </p:nvSpPr>
        <p:spPr>
          <a:xfrm>
            <a:off x="3670900" y="833550"/>
            <a:ext cx="3500100" cy="386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➔"/>
            </a:pPr>
            <a:r>
              <a:rPr b="1" lang="es" sz="1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Después</a:t>
            </a:r>
            <a:r>
              <a:rPr b="1" lang="es" sz="19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de la lectura</a:t>
            </a:r>
            <a:br>
              <a:rPr lang="es" sz="1900">
                <a:latin typeface="Raleway"/>
                <a:ea typeface="Raleway"/>
                <a:cs typeface="Raleway"/>
                <a:sym typeface="Raleway"/>
              </a:rPr>
            </a:br>
            <a:r>
              <a:rPr lang="es">
                <a:latin typeface="Raleway"/>
                <a:ea typeface="Raleway"/>
                <a:cs typeface="Raleway"/>
                <a:sym typeface="Raleway"/>
              </a:rPr>
              <a:t>Revisión del proceso </a:t>
            </a:r>
            <a:r>
              <a:rPr lang="es">
                <a:latin typeface="Raleway"/>
                <a:ea typeface="Raleway"/>
                <a:cs typeface="Raleway"/>
                <a:sym typeface="Raleway"/>
              </a:rPr>
              <a:t>lector</a:t>
            </a:r>
            <a:r>
              <a:rPr lang="es">
                <a:latin typeface="Raleway"/>
                <a:ea typeface="Raleway"/>
                <a:cs typeface="Raleway"/>
                <a:sym typeface="Raleway"/>
              </a:rPr>
              <a:t>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Esquemas de síntesis o </a:t>
            </a:r>
            <a:r>
              <a:rPr lang="es">
                <a:latin typeface="Raleway"/>
                <a:ea typeface="Raleway"/>
                <a:cs typeface="Raleway"/>
                <a:sym typeface="Raleway"/>
              </a:rPr>
              <a:t>resúmenes</a:t>
            </a:r>
            <a:r>
              <a:rPr lang="es">
                <a:latin typeface="Raleway"/>
                <a:ea typeface="Raleway"/>
                <a:cs typeface="Raleway"/>
                <a:sym typeface="Raleway"/>
              </a:rPr>
              <a:t>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s">
                <a:latin typeface="Raleway"/>
                <a:ea typeface="Raleway"/>
                <a:cs typeface="Raleway"/>
                <a:sym typeface="Raleway"/>
              </a:rPr>
              <a:t>Comentar el texto </a:t>
            </a:r>
            <a:r>
              <a:rPr lang="es">
                <a:latin typeface="Raleway"/>
                <a:ea typeface="Raleway"/>
                <a:cs typeface="Raleway"/>
                <a:sym typeface="Raleway"/>
              </a:rPr>
              <a:t>leído</a:t>
            </a:r>
            <a:r>
              <a:rPr lang="es">
                <a:latin typeface="Raleway"/>
                <a:ea typeface="Raleway"/>
                <a:cs typeface="Raleway"/>
                <a:sym typeface="Raleway"/>
              </a:rPr>
              <a:t>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6" name="Google Shape;10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0925" y="162725"/>
            <a:ext cx="1542125" cy="87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8"/>
          <p:cNvPicPr preferRelativeResize="0"/>
          <p:nvPr/>
        </p:nvPicPr>
        <p:blipFill rotWithShape="1">
          <a:blip r:embed="rId3">
            <a:alphaModFix amt="21000"/>
          </a:blip>
          <a:srcRect b="7813" l="0" r="0" t="7813"/>
          <a:stretch/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 txBox="1"/>
          <p:nvPr>
            <p:ph type="title"/>
          </p:nvPr>
        </p:nvSpPr>
        <p:spPr>
          <a:xfrm>
            <a:off x="283099" y="712150"/>
            <a:ext cx="8622300" cy="38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Muchas gracias por tu </a:t>
            </a:r>
            <a:r>
              <a:rPr lang="es"/>
              <a:t>atención</a:t>
            </a:r>
            <a:r>
              <a:rPr lang="es"/>
              <a:t>.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!Buen trabajo¡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