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Quicksand" charset="1" panose="00000600000000000000"/>
      <p:regular r:id="rId12"/>
    </p:embeddedFont>
    <p:embeddedFont>
      <p:font typeface="Quicksand Bold" charset="1" panose="00000800000000000000"/>
      <p:regular r:id="rId13"/>
    </p:embeddedFont>
    <p:embeddedFont>
      <p:font typeface="Jingleberry" charset="1" panose="02000A03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21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3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9.png" Type="http://schemas.openxmlformats.org/officeDocument/2006/relationships/image"/><Relationship Id="rId5" Target="../media/image13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A3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66863"/>
          <a:stretch>
            <a:fillRect/>
          </a:stretch>
        </p:blipFill>
        <p:spPr>
          <a:xfrm flipH="false" flipV="false" rot="0">
            <a:off x="621143" y="9492218"/>
            <a:ext cx="17045713" cy="11502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294640" y="6483306"/>
            <a:ext cx="3968392" cy="414158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479972" y="6657884"/>
            <a:ext cx="2411526" cy="367407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28700" y="1028700"/>
            <a:ext cx="2160877" cy="196443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8100000">
            <a:off x="15457198" y="-834376"/>
            <a:ext cx="3604204" cy="3726151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2713602"/>
            <a:ext cx="16230600" cy="371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9"/>
              </a:lnSpc>
            </a:pPr>
            <a:r>
              <a:rPr lang="en-US" sz="14400">
                <a:solidFill>
                  <a:srgbClr val="FFE7D3"/>
                </a:solidFill>
                <a:latin typeface="Jingleberry Bold"/>
              </a:rPr>
              <a:t>Lenguaje y comunicación.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A3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19628"/>
          <a:stretch>
            <a:fillRect/>
          </a:stretch>
        </p:blipFill>
        <p:spPr>
          <a:xfrm flipH="false" flipV="false" rot="0">
            <a:off x="1227696" y="0"/>
            <a:ext cx="15665028" cy="1004931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379532" y="1028700"/>
            <a:ext cx="15528937" cy="3037791"/>
            <a:chOff x="0" y="0"/>
            <a:chExt cx="20705249" cy="405038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57150"/>
              <a:ext cx="20705249" cy="2642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16"/>
                </a:lnSpc>
              </a:pPr>
              <a:r>
                <a:rPr lang="en-US" sz="6400">
                  <a:solidFill>
                    <a:srgbClr val="A5A355"/>
                  </a:solidFill>
                  <a:latin typeface="Jingleberry Bold"/>
                </a:rPr>
                <a:t>En tu guía : Une las acciones con el personaje que las realiza.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789310"/>
              <a:ext cx="19096097" cy="1261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83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603246" y="2893090"/>
            <a:ext cx="11081509" cy="699056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1327418" y="-48503"/>
            <a:ext cx="3601458" cy="31262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A3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1327418" y="-48503"/>
            <a:ext cx="3601458" cy="312626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93344" y="760756"/>
            <a:ext cx="16230600" cy="198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79"/>
              </a:lnSpc>
            </a:pPr>
            <a:r>
              <a:rPr lang="en-US" sz="14400">
                <a:solidFill>
                  <a:srgbClr val="FFE7D3"/>
                </a:solidFill>
                <a:latin typeface="Jingleberry Bold"/>
              </a:rPr>
              <a:t>¡Gracias por participar!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7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976068"/>
            <a:ext cx="18288000" cy="2493880"/>
            <a:chOff x="0" y="0"/>
            <a:chExt cx="6186311" cy="84360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186311" cy="843609"/>
            </a:xfrm>
            <a:custGeom>
              <a:avLst/>
              <a:gdLst/>
              <a:ahLst/>
              <a:cxnLst/>
              <a:rect r="r" b="b" t="t" l="l"/>
              <a:pathLst>
                <a:path h="843609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843609"/>
                  </a:lnTo>
                  <a:lnTo>
                    <a:pt x="0" y="84360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5444" t="0" r="0" b="31324"/>
          <a:stretch>
            <a:fillRect/>
          </a:stretch>
        </p:blipFill>
        <p:spPr>
          <a:xfrm flipH="false" flipV="false" rot="0">
            <a:off x="-178714" y="7498152"/>
            <a:ext cx="18742690" cy="2772061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8638877" y="1168653"/>
            <a:ext cx="7681642" cy="5178374"/>
            <a:chOff x="0" y="0"/>
            <a:chExt cx="10242190" cy="690449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38094" y="1173576"/>
              <a:ext cx="10204096" cy="48572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59"/>
                </a:lnSpc>
                <a:spcBef>
                  <a:spcPct val="0"/>
                </a:spcBef>
              </a:pPr>
              <a:r>
                <a:rPr lang="en-US" sz="10399">
                  <a:solidFill>
                    <a:srgbClr val="A5A355"/>
                  </a:solidFill>
                  <a:latin typeface="Jingleberry Bold"/>
                </a:rPr>
                <a:t>!Hola estudiantes!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6079313"/>
              <a:ext cx="9622135" cy="825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47"/>
                </a:lnSpc>
              </a:pPr>
            </a:p>
          </p:txBody>
        </p:sp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4460283" y="0"/>
              <a:ext cx="1359718" cy="1432653"/>
            </a:xfrm>
            <a:prstGeom prst="rect">
              <a:avLst/>
            </a:prstGeom>
          </p:spPr>
        </p:pic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28700" y="314039"/>
            <a:ext cx="7184113" cy="71841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A3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734607"/>
            <a:ext cx="16230600" cy="7523693"/>
            <a:chOff x="0" y="0"/>
            <a:chExt cx="21640800" cy="1003159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2568052" cy="10031591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9072748" y="0"/>
              <a:ext cx="12568052" cy="10031591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2358552" y="3359840"/>
            <a:ext cx="7858740" cy="4920747"/>
            <a:chOff x="0" y="0"/>
            <a:chExt cx="10478320" cy="656099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10478320" cy="1528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568"/>
                </a:lnSpc>
              </a:pPr>
              <a:r>
                <a:rPr lang="en-US" sz="7200">
                  <a:solidFill>
                    <a:srgbClr val="A5A355"/>
                  </a:solidFill>
                  <a:latin typeface="Jingleberry Bold"/>
                </a:rPr>
                <a:t>Objetivo de hoy: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712571"/>
              <a:ext cx="9663975" cy="4848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z="4200">
                  <a:solidFill>
                    <a:srgbClr val="242254"/>
                  </a:solidFill>
                  <a:latin typeface="Quicksand"/>
                </a:rPr>
                <a:t>Inferir preguntas de comprensión explícitas</a:t>
              </a:r>
            </a:p>
            <a:p>
              <a:pPr>
                <a:lnSpc>
                  <a:spcPts val="5880"/>
                </a:lnSpc>
              </a:pPr>
              <a:r>
                <a:rPr lang="en-US" sz="4200">
                  <a:solidFill>
                    <a:srgbClr val="242254"/>
                  </a:solidFill>
                  <a:latin typeface="Arimo"/>
                </a:rPr>
                <a:t>para ejercitar familias de palabras, a través de una leyenda tradicional.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863374" y="644391"/>
            <a:ext cx="2181186" cy="243337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217292" y="3359840"/>
            <a:ext cx="519068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A3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19628"/>
          <a:stretch>
            <a:fillRect/>
          </a:stretch>
        </p:blipFill>
        <p:spPr>
          <a:xfrm flipH="false" flipV="false" rot="0">
            <a:off x="1227696" y="0"/>
            <a:ext cx="15665028" cy="1004931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252580" y="1868447"/>
            <a:ext cx="747969" cy="83444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52076" y="1186616"/>
            <a:ext cx="5303051" cy="8693525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6855127" y="1868447"/>
            <a:ext cx="9788274" cy="6947697"/>
            <a:chOff x="0" y="0"/>
            <a:chExt cx="13051032" cy="926359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76200"/>
              <a:ext cx="13051032" cy="8882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16"/>
                </a:lnSpc>
              </a:pPr>
              <a:r>
                <a:rPr lang="en-US" sz="4800">
                  <a:solidFill>
                    <a:srgbClr val="000000"/>
                  </a:solidFill>
                  <a:latin typeface="Jingleberry Bold"/>
                </a:rPr>
                <a:t>Lee el siguiente texto: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20061"/>
              <a:ext cx="13051032" cy="22369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36"/>
                </a:lnSpc>
                <a:spcBef>
                  <a:spcPct val="0"/>
                </a:spcBef>
              </a:pPr>
              <a:r>
                <a:rPr lang="en-US" sz="6400">
                  <a:solidFill>
                    <a:srgbClr val="242254"/>
                  </a:solidFill>
                  <a:latin typeface="Quicksand Bold"/>
                </a:rPr>
                <a:t>Los colores de las mariposas.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954669"/>
              <a:ext cx="13051032" cy="53089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49"/>
                </a:lnSpc>
                <a:spcBef>
                  <a:spcPct val="0"/>
                </a:spcBef>
              </a:pPr>
              <a:r>
                <a:rPr lang="en-US" sz="4199">
                  <a:solidFill>
                    <a:srgbClr val="232253"/>
                  </a:solidFill>
                  <a:latin typeface="Bebas Neue"/>
                </a:rPr>
                <a:t>En el origen del mundo, dios creó las flores. PAra hacerlas más hermosas, preparó muchas pinturas de diversos colores y las esparció sobre los pétalos de las flores con pinceles suaves. Trabajó todo el día y, en la tarde, se sintió cansado, asi que dejó las pinturas a un lado para ir a descansar.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394078" y="2981045"/>
            <a:ext cx="498646" cy="5562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A3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19628"/>
          <a:stretch>
            <a:fillRect/>
          </a:stretch>
        </p:blipFill>
        <p:spPr>
          <a:xfrm flipH="false" flipV="false" rot="0">
            <a:off x="1227696" y="0"/>
            <a:ext cx="15665028" cy="1004931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502447" y="2031560"/>
            <a:ext cx="9788274" cy="7776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7000"/>
              </a:lnSpc>
              <a:spcBef>
                <a:spcPct val="0"/>
              </a:spcBef>
            </a:pPr>
            <a:r>
              <a:rPr lang="en-US" sz="5600" u="none">
                <a:solidFill>
                  <a:srgbClr val="232253"/>
                </a:solidFill>
                <a:latin typeface="Bebas Neue"/>
              </a:rPr>
              <a:t>Las mariposas se sintieron tristes, porque sus alas estaban descoloridas. Después de las flores les tocaba a ellas ser pintadas y eso no ocurriría hasta la mañana siguiente. Pero las mariposas viven un día solamente (por eso se les llama "flores de un día") y no podían esperar hasta el día siguiente.</a:t>
            </a:r>
          </a:p>
          <a:p>
            <a:pPr algn="ctr" marL="0" indent="0" lvl="0">
              <a:lnSpc>
                <a:spcPts val="5249"/>
              </a:lnSpc>
              <a:spcBef>
                <a:spcPct val="0"/>
              </a:spcBef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561434" y="1776846"/>
            <a:ext cx="4903647" cy="7481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A3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19628"/>
          <a:stretch>
            <a:fillRect/>
          </a:stretch>
        </p:blipFill>
        <p:spPr>
          <a:xfrm flipH="false" flipV="false" rot="0">
            <a:off x="1227696" y="0"/>
            <a:ext cx="15665028" cy="1004931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502447" y="1373574"/>
            <a:ext cx="14706224" cy="2659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49"/>
              </a:lnSpc>
              <a:spcBef>
                <a:spcPct val="0"/>
              </a:spcBef>
            </a:pPr>
            <a:r>
              <a:rPr lang="en-US" sz="4199" u="none">
                <a:solidFill>
                  <a:srgbClr val="232253"/>
                </a:solidFill>
                <a:latin typeface="Bebas Neue"/>
              </a:rPr>
              <a:t>Las flores tuvieron una idea maravillosa: invitaron a las mariposas a posarse un largo rato sobre sus pétalos, para que sus alas se tiñeran de muchos colores, aprovechando que la pintura estaba fresca. Así lo hicieron las mariposas y en sus alas quedaron los colores de los pétalos, mezclados de distintas formas.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5164" r="1016" b="5164"/>
          <a:stretch>
            <a:fillRect/>
          </a:stretch>
        </p:blipFill>
        <p:spPr>
          <a:xfrm flipH="false" flipV="false" rot="0">
            <a:off x="1458122" y="4187234"/>
            <a:ext cx="15371755" cy="386613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58122" y="8409839"/>
            <a:ext cx="14706224" cy="1330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49"/>
              </a:lnSpc>
              <a:spcBef>
                <a:spcPct val="0"/>
              </a:spcBef>
            </a:pPr>
            <a:r>
              <a:rPr lang="en-US" sz="4199">
                <a:solidFill>
                  <a:srgbClr val="232253"/>
                </a:solidFill>
                <a:latin typeface="Bebas Neue"/>
              </a:rPr>
              <a:t>Cuando las mariposas salieron volando, el sol iluminó su colorido y ellas se sintieron felices.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A3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3311" y="1514630"/>
            <a:ext cx="17266763" cy="8004006"/>
            <a:chOff x="0" y="0"/>
            <a:chExt cx="23022350" cy="1067200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3370397" cy="10672008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9651953" y="0"/>
              <a:ext cx="13370397" cy="10672008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1327418" y="-48503"/>
            <a:ext cx="3601458" cy="312626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4863374" y="644391"/>
            <a:ext cx="2181186" cy="243337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627044" y="4072820"/>
            <a:ext cx="11682168" cy="4959886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379532" y="1861077"/>
            <a:ext cx="15528937" cy="2072167"/>
            <a:chOff x="0" y="0"/>
            <a:chExt cx="20705249" cy="276288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57150"/>
              <a:ext cx="20705249" cy="13554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16"/>
                </a:lnSpc>
              </a:pPr>
              <a:r>
                <a:rPr lang="en-US" sz="6400">
                  <a:solidFill>
                    <a:srgbClr val="A5A355"/>
                  </a:solidFill>
                  <a:latin typeface="Jingleberry Bold"/>
                </a:rPr>
                <a:t>Pinta en tu guía solo la respuesta correcta.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501812"/>
              <a:ext cx="19096097" cy="1261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839"/>
                </a:lnSpc>
              </a:pPr>
              <a:r>
                <a:rPr lang="en-US" sz="5600">
                  <a:solidFill>
                    <a:srgbClr val="242254"/>
                  </a:solidFill>
                  <a:latin typeface="Bebas Neue"/>
                </a:rPr>
                <a:t>¿Quienes se posan sobre las flores?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A3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734607"/>
            <a:ext cx="16230600" cy="7523693"/>
            <a:chOff x="0" y="0"/>
            <a:chExt cx="21640800" cy="1003159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2568052" cy="10031591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9072748" y="0"/>
              <a:ext cx="12568052" cy="10031591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1379532" y="2967602"/>
            <a:ext cx="15528937" cy="5057704"/>
            <a:chOff x="0" y="0"/>
            <a:chExt cx="20705249" cy="674360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20705249" cy="13554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16"/>
                </a:lnSpc>
              </a:pPr>
              <a:r>
                <a:rPr lang="en-US" sz="6400">
                  <a:solidFill>
                    <a:srgbClr val="A5A355"/>
                  </a:solidFill>
                  <a:latin typeface="Jingleberry Bold"/>
                </a:rPr>
                <a:t>En tu guía, marca con una X la respuesta correcta.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501812"/>
              <a:ext cx="19096097" cy="52417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839"/>
                </a:lnSpc>
              </a:pPr>
              <a:r>
                <a:rPr lang="en-US" sz="5600">
                  <a:solidFill>
                    <a:srgbClr val="242254"/>
                  </a:solidFill>
                  <a:latin typeface="Bebas Neue"/>
                </a:rPr>
                <a:t>¿Qué le sucedió a Dios después de pintar las flores?</a:t>
              </a:r>
            </a:p>
            <a:p>
              <a:pPr>
                <a:lnSpc>
                  <a:spcPts val="7839"/>
                </a:lnSpc>
              </a:pPr>
              <a:r>
                <a:rPr lang="en-US" sz="5600">
                  <a:solidFill>
                    <a:srgbClr val="242254"/>
                  </a:solidFill>
                  <a:latin typeface="Bebas Neue"/>
                </a:rPr>
                <a:t>a) se fue a descansar</a:t>
              </a:r>
            </a:p>
            <a:p>
              <a:pPr>
                <a:lnSpc>
                  <a:spcPts val="7839"/>
                </a:lnSpc>
              </a:pPr>
              <a:r>
                <a:rPr lang="en-US" sz="5600">
                  <a:solidFill>
                    <a:srgbClr val="242254"/>
                  </a:solidFill>
                  <a:latin typeface="Bebas Neue"/>
                </a:rPr>
                <a:t>b) pintó las mariposas</a:t>
              </a:r>
            </a:p>
            <a:p>
              <a:pPr>
                <a:lnSpc>
                  <a:spcPts val="7839"/>
                </a:lnSpc>
              </a:pPr>
              <a:r>
                <a:rPr lang="en-US" sz="5600">
                  <a:solidFill>
                    <a:srgbClr val="242254"/>
                  </a:solidFill>
                  <a:latin typeface="Bebas Neue"/>
                </a:rPr>
                <a:t>c) fue a buscar más pinturas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863374" y="644391"/>
            <a:ext cx="2181186" cy="243337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-1327418" y="-48503"/>
            <a:ext cx="3601458" cy="31262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A3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734607"/>
            <a:ext cx="16230600" cy="7523693"/>
            <a:chOff x="0" y="0"/>
            <a:chExt cx="21640800" cy="1003159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2568052" cy="10031591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9072748" y="0"/>
              <a:ext cx="12568052" cy="10031591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863374" y="644391"/>
            <a:ext cx="2181186" cy="243337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-1327418" y="-48503"/>
            <a:ext cx="3601458" cy="3126266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379532" y="2967602"/>
            <a:ext cx="15528937" cy="5057704"/>
            <a:chOff x="0" y="0"/>
            <a:chExt cx="20705249" cy="674360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20705249" cy="13554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16"/>
                </a:lnSpc>
              </a:pPr>
              <a:r>
                <a:rPr lang="en-US" sz="6400">
                  <a:solidFill>
                    <a:srgbClr val="A5A355"/>
                  </a:solidFill>
                  <a:latin typeface="Jingleberry Bold"/>
                </a:rPr>
                <a:t>En tu guía, marca con una X la respuesta correcta.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501812"/>
              <a:ext cx="19096097" cy="52417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840"/>
                </a:lnSpc>
              </a:pPr>
              <a:r>
                <a:rPr lang="en-US" sz="5600">
                  <a:solidFill>
                    <a:srgbClr val="242254"/>
                  </a:solidFill>
                  <a:latin typeface="Bebas Neue"/>
                </a:rPr>
                <a:t>¿Qué idea tuvieron las flores para ayudar a las mariposas?</a:t>
              </a:r>
            </a:p>
            <a:p>
              <a:pPr>
                <a:lnSpc>
                  <a:spcPts val="7840"/>
                </a:lnSpc>
              </a:pPr>
              <a:r>
                <a:rPr lang="en-US" sz="5600">
                  <a:solidFill>
                    <a:srgbClr val="242254"/>
                  </a:solidFill>
                  <a:latin typeface="Bebas Neue"/>
                </a:rPr>
                <a:t>a) regalar sus pétalos a las mariposas</a:t>
              </a:r>
            </a:p>
            <a:p>
              <a:pPr>
                <a:lnSpc>
                  <a:spcPts val="7840"/>
                </a:lnSpc>
              </a:pPr>
              <a:r>
                <a:rPr lang="en-US" sz="5600">
                  <a:solidFill>
                    <a:srgbClr val="242254"/>
                  </a:solidFill>
                  <a:latin typeface="Bebas Neue"/>
                </a:rPr>
                <a:t>b) teñir a las mariposas con pinturas frescas</a:t>
              </a:r>
            </a:p>
            <a:p>
              <a:pPr>
                <a:lnSpc>
                  <a:spcPts val="7839"/>
                </a:lnSpc>
              </a:pPr>
              <a:r>
                <a:rPr lang="en-US" sz="5600">
                  <a:solidFill>
                    <a:srgbClr val="242254"/>
                  </a:solidFill>
                  <a:latin typeface="Bebas Neue"/>
                </a:rPr>
                <a:t>c) invitar a las mariposas a posarse sobre sus pétalos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DAD_x2IpNzk</dc:identifier>
  <dcterms:modified xsi:type="dcterms:W3CDTF">2011-08-01T06:04:30Z</dcterms:modified>
  <cp:revision>1</cp:revision>
  <dc:title>Green and Yellow Illustration Science Class Education Presentation</dc:title>
</cp:coreProperties>
</file>