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maranth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</p:embeddedFont>
    <p:embeddedFont>
      <p:font typeface="Stencil" panose="020B0604020202020204" charset="0"/>
      <p:regular r:id="rId14"/>
    </p:embeddedFont>
    <p:embeddedFont>
      <p:font typeface="Yellowtail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48181D29-4846-4E8F-8D1C-EE02BC91A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283972">
            <a:off x="14716727" y="5121212"/>
            <a:ext cx="4806624" cy="604606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3855" y="566501"/>
            <a:ext cx="1018238" cy="2853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50064" y="7288833"/>
            <a:ext cx="2362500" cy="24892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80199" y="4055470"/>
            <a:ext cx="2214511" cy="41148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3912349"/>
            <a:ext cx="8087884" cy="4639112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6"/>
              <a:stretch>
                <a:fillRect l="8254" t="6047" r="8270" b="11178"/>
              </a:stretch>
            </a:blipFill>
          </p:spPr>
        </p:sp>
      </p:grpSp>
      <p:pic>
        <p:nvPicPr>
          <p:cNvPr id="15" name="Picture 9">
            <a:extLst>
              <a:ext uri="{FF2B5EF4-FFF2-40B4-BE49-F238E27FC236}">
                <a16:creationId xmlns:a16="http://schemas.microsoft.com/office/drawing/2014/main" id="{2A116166-65D5-4991-BB6B-A9D16C88540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2435941">
            <a:off x="15475195" y="-465102"/>
            <a:ext cx="3674737" cy="3491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761154" y="937055"/>
            <a:ext cx="14189985" cy="2826799"/>
            <a:chOff x="-634584" y="-122193"/>
            <a:chExt cx="16170547" cy="3769065"/>
          </a:xfrm>
        </p:grpSpPr>
        <p:sp>
          <p:nvSpPr>
            <p:cNvPr id="12" name="TextBox 12"/>
            <p:cNvSpPr txBox="1"/>
            <p:nvPr/>
          </p:nvSpPr>
          <p:spPr>
            <a:xfrm>
              <a:off x="-634584" y="-122193"/>
              <a:ext cx="15535956" cy="3769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200"/>
                </a:lnSpc>
              </a:pPr>
              <a:r>
                <a:rPr lang="en-US" sz="8000" spc="-400" dirty="0" err="1">
                  <a:solidFill>
                    <a:srgbClr val="050707"/>
                  </a:solidFill>
                  <a:latin typeface="Stencil" panose="040409050D0802020404" pitchFamily="82" charset="0"/>
                </a:rPr>
                <a:t>Documento</a:t>
              </a:r>
              <a:r>
                <a:rPr lang="en-US" sz="8000" spc="-400" dirty="0">
                  <a:solidFill>
                    <a:srgbClr val="050707"/>
                  </a:solidFill>
                  <a:latin typeface="Stencil" panose="040409050D0802020404" pitchFamily="82" charset="0"/>
                </a:rPr>
                <a:t> de </a:t>
              </a:r>
              <a:r>
                <a:rPr lang="en-US" sz="8000" spc="-400" dirty="0" err="1">
                  <a:solidFill>
                    <a:srgbClr val="050707"/>
                  </a:solidFill>
                  <a:latin typeface="Stencil" panose="040409050D0802020404" pitchFamily="82" charset="0"/>
                </a:rPr>
                <a:t>apoyo</a:t>
              </a:r>
              <a:r>
                <a:rPr lang="en-US" sz="8000" spc="-400" dirty="0">
                  <a:solidFill>
                    <a:srgbClr val="050707"/>
                  </a:solidFill>
                  <a:latin typeface="Stencil" panose="040409050D0802020404" pitchFamily="82" charset="0"/>
                </a:rPr>
                <a:t> para la </a:t>
              </a:r>
              <a:r>
                <a:rPr lang="en-US" sz="8000" spc="-400" dirty="0" err="1">
                  <a:solidFill>
                    <a:srgbClr val="050707"/>
                  </a:solidFill>
                  <a:latin typeface="Stencil" panose="040409050D0802020404" pitchFamily="82" charset="0"/>
                </a:rPr>
                <a:t>Comprensión</a:t>
              </a:r>
              <a:r>
                <a:rPr lang="en-US" sz="8000" spc="-400" dirty="0">
                  <a:solidFill>
                    <a:srgbClr val="050707"/>
                  </a:solidFill>
                  <a:latin typeface="Stencil" panose="040409050D0802020404" pitchFamily="82" charset="0"/>
                </a:rPr>
                <a:t> </a:t>
              </a:r>
              <a:r>
                <a:rPr lang="en-US" sz="8000" spc="-400" dirty="0" err="1">
                  <a:solidFill>
                    <a:srgbClr val="050707"/>
                  </a:solidFill>
                  <a:latin typeface="Stencil" panose="040409050D0802020404" pitchFamily="82" charset="0"/>
                </a:rPr>
                <a:t>lectora</a:t>
              </a:r>
              <a:r>
                <a:rPr lang="en-US" sz="8000" spc="-400" dirty="0">
                  <a:solidFill>
                    <a:srgbClr val="050707"/>
                  </a:solidFill>
                  <a:latin typeface="Stencil" panose="040409050D0802020404" pitchFamily="82" charset="0"/>
                </a:rPr>
                <a:t> 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28838"/>
              <a:ext cx="15535963" cy="642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57762" y="8895068"/>
            <a:ext cx="4572475" cy="139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82"/>
              </a:lnSpc>
            </a:pPr>
            <a:r>
              <a:rPr lang="en-US" sz="3987" dirty="0">
                <a:solidFill>
                  <a:srgbClr val="000000"/>
                </a:solidFill>
                <a:latin typeface="Amaranth"/>
              </a:rPr>
              <a:t>Rafaella </a:t>
            </a:r>
            <a:r>
              <a:rPr lang="en-US" sz="3987" dirty="0" err="1">
                <a:solidFill>
                  <a:srgbClr val="000000"/>
                </a:solidFill>
                <a:latin typeface="Amaranth"/>
              </a:rPr>
              <a:t>Lämmel</a:t>
            </a:r>
            <a:r>
              <a:rPr lang="en-US" sz="3987" dirty="0">
                <a:solidFill>
                  <a:srgbClr val="000000"/>
                </a:solidFill>
                <a:latin typeface="Amaranth"/>
              </a:rPr>
              <a:t>.</a:t>
            </a:r>
          </a:p>
          <a:p>
            <a:pPr algn="ctr">
              <a:lnSpc>
                <a:spcPts val="5582"/>
              </a:lnSpc>
            </a:pPr>
            <a:r>
              <a:rPr lang="en-US" sz="3987" dirty="0" err="1">
                <a:solidFill>
                  <a:srgbClr val="000000"/>
                </a:solidFill>
                <a:latin typeface="Amaranth"/>
              </a:rPr>
              <a:t>Javiera</a:t>
            </a:r>
            <a:r>
              <a:rPr lang="en-US" sz="3987" dirty="0">
                <a:solidFill>
                  <a:srgbClr val="000000"/>
                </a:solidFill>
                <a:latin typeface="Amaranth"/>
              </a:rPr>
              <a:t> Rivas.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6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39628" y="1028700"/>
            <a:ext cx="1363849" cy="19623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35172">
            <a:off x="1538803" y="3467046"/>
            <a:ext cx="1014063" cy="8720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607724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35941">
            <a:off x="-1529431" y="8033956"/>
            <a:ext cx="3674737" cy="3491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8765" y="5375308"/>
            <a:ext cx="498489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18656" y="3229973"/>
            <a:ext cx="10085773" cy="626013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01200" y="2289728"/>
            <a:ext cx="5904743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-56" dirty="0">
                <a:solidFill>
                  <a:srgbClr val="CCCCCC"/>
                </a:solidFill>
                <a:latin typeface="Stencil" panose="040409050D0802020404" pitchFamily="82" charset="0"/>
              </a:rPr>
              <a:t>Lee</a:t>
            </a:r>
            <a:r>
              <a:rPr lang="en-US" sz="4400" spc="-56" dirty="0">
                <a:solidFill>
                  <a:srgbClr val="CCCCCC"/>
                </a:solidFill>
                <a:latin typeface="Amaranth"/>
              </a:rPr>
              <a:t> </a:t>
            </a:r>
            <a:r>
              <a:rPr lang="en-US" sz="4400" spc="-56" dirty="0">
                <a:solidFill>
                  <a:srgbClr val="CCCCCC"/>
                </a:solidFill>
                <a:latin typeface="Stencil" panose="040409050D0802020404" pitchFamily="82" charset="0"/>
              </a:rPr>
              <a:t>el </a:t>
            </a:r>
            <a:r>
              <a:rPr lang="en-US" sz="4400" spc="-56" dirty="0" err="1">
                <a:solidFill>
                  <a:srgbClr val="CCCCCC"/>
                </a:solidFill>
                <a:latin typeface="Stencil" panose="040409050D0802020404" pitchFamily="82" charset="0"/>
              </a:rPr>
              <a:t>siguiente</a:t>
            </a:r>
            <a:r>
              <a:rPr lang="en-US" sz="4400" spc="-56" dirty="0">
                <a:solidFill>
                  <a:srgbClr val="CCCCCC"/>
                </a:solidFill>
                <a:latin typeface="Stencil" panose="040409050D0802020404" pitchFamily="82" charset="0"/>
              </a:rPr>
              <a:t> </a:t>
            </a:r>
            <a:r>
              <a:rPr lang="en-US" sz="4400" spc="-56" dirty="0" err="1">
                <a:solidFill>
                  <a:srgbClr val="CCCCCC"/>
                </a:solidFill>
                <a:latin typeface="Stencil" panose="040409050D0802020404" pitchFamily="82" charset="0"/>
              </a:rPr>
              <a:t>texto</a:t>
            </a:r>
            <a:endParaRPr lang="en-US" sz="4400" spc="-56" dirty="0">
              <a:solidFill>
                <a:srgbClr val="CCCCCC"/>
              </a:solidFill>
              <a:latin typeface="Stencil" panose="040409050D0802020404" pitchFamily="82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35941">
            <a:off x="15421932" y="-716800"/>
            <a:ext cx="3674737" cy="3491000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F7237C1-1C23-434B-AEAF-7209098E14C7}"/>
              </a:ext>
            </a:extLst>
          </p:cNvPr>
          <p:cNvSpPr/>
          <p:nvPr/>
        </p:nvSpPr>
        <p:spPr>
          <a:xfrm rot="5400000">
            <a:off x="10789290" y="1002817"/>
            <a:ext cx="1463271" cy="1447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478" y="7140093"/>
            <a:ext cx="1018238" cy="2853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964224">
            <a:off x="13481376" y="-1063112"/>
            <a:ext cx="4806624" cy="6046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914" y="563089"/>
            <a:ext cx="931222" cy="931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64726" y="2411316"/>
            <a:ext cx="7786429" cy="48329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01355" y="7339522"/>
            <a:ext cx="13516324" cy="279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4"/>
              </a:lnSpc>
            </a:pPr>
            <a:r>
              <a:rPr lang="es-CL" sz="3400" dirty="0">
                <a:solidFill>
                  <a:srgbClr val="000000"/>
                </a:solidFill>
                <a:latin typeface="Open Sans Ligh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9324" y="2770394"/>
            <a:ext cx="340406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163446" y="4827794"/>
            <a:ext cx="2579202" cy="258861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046938" y="861049"/>
            <a:ext cx="8311003" cy="1345105"/>
            <a:chOff x="0" y="104775"/>
            <a:chExt cx="11081337" cy="179347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4775"/>
              <a:ext cx="11081337" cy="98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dirty="0">
                  <a:solidFill>
                    <a:srgbClr val="050707"/>
                  </a:solidFill>
                  <a:latin typeface="Stencil" panose="040409050D0802020404" pitchFamily="82" charset="0"/>
                </a:rPr>
                <a:t>RELEE EL TEXTO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46228"/>
              <a:ext cx="11081337" cy="652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 err="1">
                  <a:solidFill>
                    <a:srgbClr val="050707"/>
                  </a:solidFill>
                  <a:latin typeface="Amaranth"/>
                </a:rPr>
                <a:t>Luego</a:t>
              </a:r>
              <a:r>
                <a:rPr lang="en-US" sz="2800" dirty="0">
                  <a:solidFill>
                    <a:srgbClr val="050707"/>
                  </a:solidFill>
                  <a:latin typeface="Amaranth"/>
                </a:rPr>
                <a:t>, escribe con </a:t>
              </a:r>
              <a:r>
                <a:rPr lang="en-US" sz="2800" dirty="0" err="1">
                  <a:solidFill>
                    <a:srgbClr val="050707"/>
                  </a:solidFill>
                  <a:latin typeface="Amaranth"/>
                </a:rPr>
                <a:t>tus</a:t>
              </a:r>
              <a:r>
                <a:rPr lang="en-US" sz="2800" dirty="0">
                  <a:solidFill>
                    <a:srgbClr val="050707"/>
                  </a:solidFill>
                  <a:latin typeface="Amaranth"/>
                </a:rPr>
                <a:t> palabras </a:t>
              </a:r>
              <a:r>
                <a:rPr lang="es-CL" sz="2800" dirty="0">
                  <a:solidFill>
                    <a:srgbClr val="050707"/>
                  </a:solidFill>
                  <a:latin typeface="Amaranth"/>
                </a:rPr>
                <a:t>lo</a:t>
              </a:r>
              <a:r>
                <a:rPr lang="en-US" sz="2800" dirty="0">
                  <a:solidFill>
                    <a:srgbClr val="050707"/>
                  </a:solidFill>
                  <a:latin typeface="Amaranth"/>
                </a:rPr>
                <a:t> que </a:t>
              </a:r>
              <a:r>
                <a:rPr lang="en-US" sz="2800" dirty="0" err="1">
                  <a:solidFill>
                    <a:srgbClr val="050707"/>
                  </a:solidFill>
                  <a:latin typeface="Amaranth"/>
                </a:rPr>
                <a:t>acabas</a:t>
              </a:r>
              <a:r>
                <a:rPr lang="en-US" sz="2800" dirty="0">
                  <a:solidFill>
                    <a:srgbClr val="050707"/>
                  </a:solidFill>
                  <a:latin typeface="Amaranth"/>
                </a:rPr>
                <a:t> de leer.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6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435941">
            <a:off x="-1117595" y="-1090877"/>
            <a:ext cx="3674737" cy="349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435941">
            <a:off x="15421932" y="7967119"/>
            <a:ext cx="3674737" cy="34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5486400" y="6115702"/>
            <a:ext cx="7315200" cy="5672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54008">
            <a:off x="12710278" y="-260351"/>
            <a:ext cx="654086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09518" y="783295"/>
            <a:ext cx="2778482" cy="26875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98007" y="1246683"/>
            <a:ext cx="7901375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600" spc="-280" dirty="0" err="1">
                <a:solidFill>
                  <a:srgbClr val="050707"/>
                </a:solidFill>
                <a:latin typeface="Stencil" panose="040409050D0802020404" pitchFamily="82" charset="0"/>
              </a:rPr>
              <a:t>Responde</a:t>
            </a:r>
            <a:r>
              <a:rPr lang="en-US" sz="5600" spc="-280" dirty="0">
                <a:solidFill>
                  <a:srgbClr val="050707"/>
                </a:solidFill>
                <a:latin typeface="Stencil" panose="040409050D0802020404" pitchFamily="82" charset="0"/>
              </a:rPr>
              <a:t> las </a:t>
            </a:r>
            <a:r>
              <a:rPr lang="en-US" sz="5600" spc="-280" dirty="0" err="1">
                <a:solidFill>
                  <a:srgbClr val="050707"/>
                </a:solidFill>
                <a:latin typeface="Stencil" panose="040409050D0802020404" pitchFamily="82" charset="0"/>
              </a:rPr>
              <a:t>siguientes</a:t>
            </a:r>
            <a:r>
              <a:rPr lang="en-US" sz="5600" spc="-280" dirty="0">
                <a:solidFill>
                  <a:srgbClr val="050707"/>
                </a:solidFill>
                <a:latin typeface="Stencil" panose="040409050D0802020404" pitchFamily="82" charset="0"/>
              </a:rPr>
              <a:t> </a:t>
            </a:r>
            <a:r>
              <a:rPr lang="en-US" sz="5600" spc="-280" dirty="0" err="1">
                <a:solidFill>
                  <a:srgbClr val="050707"/>
                </a:solidFill>
                <a:latin typeface="Stencil" panose="040409050D0802020404" pitchFamily="82" charset="0"/>
              </a:rPr>
              <a:t>preguntas</a:t>
            </a:r>
            <a:endParaRPr lang="en-US" sz="5600" spc="-280" dirty="0">
              <a:solidFill>
                <a:srgbClr val="050707"/>
              </a:solidFill>
              <a:latin typeface="Stencil" panose="040409050D0802020404" pitchFamily="82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787111">
            <a:off x="3017353" y="468029"/>
            <a:ext cx="1009207" cy="1121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39708">
            <a:off x="9572329" y="468029"/>
            <a:ext cx="1009207" cy="11213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4926" y="6494578"/>
            <a:ext cx="7448768" cy="27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48932" y="6153837"/>
            <a:ext cx="7448768" cy="27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36207" y="4616963"/>
            <a:ext cx="621748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Amaranth"/>
              </a:rPr>
              <a:t>¿</a:t>
            </a:r>
            <a:r>
              <a:rPr lang="en-US" sz="4200" dirty="0" err="1">
                <a:solidFill>
                  <a:srgbClr val="FFFFFF"/>
                </a:solidFill>
                <a:latin typeface="Amaranth"/>
              </a:rPr>
              <a:t>Qué</a:t>
            </a:r>
            <a:r>
              <a:rPr lang="en-US" sz="4200" dirty="0">
                <a:solidFill>
                  <a:srgbClr val="FFFFFF"/>
                </a:solidFill>
                <a:latin typeface="Amaranth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maranth"/>
              </a:rPr>
              <a:t>problemas</a:t>
            </a:r>
            <a:r>
              <a:rPr lang="en-US" sz="4200" dirty="0">
                <a:solidFill>
                  <a:srgbClr val="FFFFFF"/>
                </a:solidFill>
                <a:latin typeface="Amaranth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maranth"/>
              </a:rPr>
              <a:t>tuvo</a:t>
            </a:r>
            <a:r>
              <a:rPr lang="en-US" sz="4200" dirty="0">
                <a:solidFill>
                  <a:srgbClr val="FFFFFF"/>
                </a:solidFill>
                <a:latin typeface="Amaranth"/>
              </a:rPr>
              <a:t> el </a:t>
            </a:r>
            <a:r>
              <a:rPr lang="en-US" sz="4200" dirty="0" err="1">
                <a:solidFill>
                  <a:srgbClr val="FFFFFF"/>
                </a:solidFill>
                <a:latin typeface="Amaranth"/>
              </a:rPr>
              <a:t>cuervo</a:t>
            </a:r>
            <a:r>
              <a:rPr lang="en-US" sz="4200" dirty="0">
                <a:solidFill>
                  <a:srgbClr val="FFFFFF"/>
                </a:solidFill>
                <a:latin typeface="Amaranth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67737" y="4356605"/>
            <a:ext cx="4338189" cy="145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Amaranth"/>
              </a:rPr>
              <a:t>¿Cómo resolvió el problema?</a:t>
            </a:r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88CA3E5B-6E67-494C-88B0-2BE70ED82718}"/>
              </a:ext>
            </a:extLst>
          </p:cNvPr>
          <p:cNvSpPr/>
          <p:nvPr/>
        </p:nvSpPr>
        <p:spPr>
          <a:xfrm>
            <a:off x="510574" y="4713387"/>
            <a:ext cx="1143000" cy="860225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B3F5DBFA-33ED-4769-93E5-EDB935366FE7}"/>
              </a:ext>
            </a:extLst>
          </p:cNvPr>
          <p:cNvSpPr/>
          <p:nvPr/>
        </p:nvSpPr>
        <p:spPr>
          <a:xfrm>
            <a:off x="11293778" y="4616963"/>
            <a:ext cx="1143000" cy="860225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5486400" y="5875119"/>
            <a:ext cx="7315200" cy="5672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5224" y="1166463"/>
            <a:ext cx="8129975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600" spc="-280" dirty="0" err="1">
                <a:solidFill>
                  <a:srgbClr val="100F0D"/>
                </a:solidFill>
                <a:latin typeface="Stencil" panose="040409050D0802020404" pitchFamily="82" charset="0"/>
              </a:rPr>
              <a:t>Responde</a:t>
            </a:r>
            <a:r>
              <a:rPr lang="en-US" sz="5600" spc="-280" dirty="0">
                <a:solidFill>
                  <a:srgbClr val="100F0D"/>
                </a:solidFill>
                <a:latin typeface="Stencil" panose="040409050D0802020404" pitchFamily="82" charset="0"/>
              </a:rPr>
              <a:t> las </a:t>
            </a:r>
            <a:r>
              <a:rPr lang="en-US" sz="5600" spc="-280" dirty="0" err="1">
                <a:solidFill>
                  <a:srgbClr val="100F0D"/>
                </a:solidFill>
                <a:latin typeface="Stencil" panose="040409050D0802020404" pitchFamily="82" charset="0"/>
              </a:rPr>
              <a:t>siguientes</a:t>
            </a:r>
            <a:r>
              <a:rPr lang="en-US" sz="5600" spc="-280" dirty="0">
                <a:solidFill>
                  <a:srgbClr val="100F0D"/>
                </a:solidFill>
                <a:latin typeface="Stencil" panose="040409050D0802020404" pitchFamily="82" charset="0"/>
              </a:rPr>
              <a:t> </a:t>
            </a:r>
            <a:r>
              <a:rPr lang="en-US" sz="5600" spc="-280" dirty="0" err="1">
                <a:solidFill>
                  <a:srgbClr val="100F0D"/>
                </a:solidFill>
                <a:latin typeface="Stencil" panose="040409050D0802020404" pitchFamily="82" charset="0"/>
              </a:rPr>
              <a:t>preguntas</a:t>
            </a:r>
            <a:endParaRPr lang="en-US" sz="5600" spc="-280" dirty="0">
              <a:solidFill>
                <a:srgbClr val="100F0D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787111">
            <a:off x="3204391" y="404266"/>
            <a:ext cx="1009207" cy="11213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39708">
            <a:off x="9722780" y="404266"/>
            <a:ext cx="1009207" cy="11213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54008">
            <a:off x="12710278" y="-260351"/>
            <a:ext cx="6540867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09518" y="783295"/>
            <a:ext cx="2778482" cy="26875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7278" y="4735765"/>
            <a:ext cx="6944494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 dirty="0">
                <a:solidFill>
                  <a:srgbClr val="CD6A59"/>
                </a:solidFill>
                <a:latin typeface="Amaranth"/>
              </a:rPr>
              <a:t>¿</a:t>
            </a:r>
            <a:r>
              <a:rPr lang="en-US" sz="4200" dirty="0" err="1">
                <a:solidFill>
                  <a:srgbClr val="CD6A59"/>
                </a:solidFill>
                <a:latin typeface="Amaranth"/>
              </a:rPr>
              <a:t>Crees</a:t>
            </a:r>
            <a:r>
              <a:rPr lang="en-US" sz="4200" dirty="0">
                <a:solidFill>
                  <a:srgbClr val="CD6A59"/>
                </a:solidFill>
                <a:latin typeface="Amaranth"/>
              </a:rPr>
              <a:t> que el </a:t>
            </a:r>
            <a:r>
              <a:rPr lang="en-US" sz="4200" dirty="0" err="1">
                <a:solidFill>
                  <a:srgbClr val="CD6A59"/>
                </a:solidFill>
                <a:latin typeface="Amaranth"/>
              </a:rPr>
              <a:t>cuervo</a:t>
            </a:r>
            <a:r>
              <a:rPr lang="en-US" sz="42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4200" dirty="0" err="1">
                <a:solidFill>
                  <a:srgbClr val="CD6A59"/>
                </a:solidFill>
                <a:latin typeface="Amaranth"/>
              </a:rPr>
              <a:t>actuó</a:t>
            </a:r>
            <a:r>
              <a:rPr lang="en-US" sz="4200" dirty="0">
                <a:solidFill>
                  <a:srgbClr val="CD6A59"/>
                </a:solidFill>
                <a:latin typeface="Amaranth"/>
              </a:rPr>
              <a:t> con </a:t>
            </a:r>
          </a:p>
          <a:p>
            <a:pPr algn="just">
              <a:lnSpc>
                <a:spcPts val="5880"/>
              </a:lnSpc>
            </a:pPr>
            <a:r>
              <a:rPr lang="en-US" sz="4200" dirty="0" err="1">
                <a:solidFill>
                  <a:srgbClr val="CD6A59"/>
                </a:solidFill>
                <a:latin typeface="Amaranth"/>
              </a:rPr>
              <a:t>inteligencia</a:t>
            </a:r>
            <a:r>
              <a:rPr lang="en-US" sz="4200" dirty="0">
                <a:solidFill>
                  <a:srgbClr val="CD6A59"/>
                </a:solidFill>
                <a:latin typeface="Amaranth"/>
              </a:rPr>
              <a:t>? ¿Por </a:t>
            </a:r>
            <a:r>
              <a:rPr lang="en-US" sz="4200" dirty="0" err="1">
                <a:solidFill>
                  <a:srgbClr val="CD6A59"/>
                </a:solidFill>
                <a:latin typeface="Amaranth"/>
              </a:rPr>
              <a:t>qué</a:t>
            </a:r>
            <a:r>
              <a:rPr lang="en-US" sz="4200" dirty="0">
                <a:solidFill>
                  <a:srgbClr val="CD6A59"/>
                </a:solidFill>
                <a:latin typeface="Amaranth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2458" y="7052699"/>
            <a:ext cx="7448768" cy="27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3400">
                <a:solidFill>
                  <a:srgbClr val="050707"/>
                </a:solidFill>
                <a:latin typeface="Open Sans Ligh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42699" y="7052699"/>
            <a:ext cx="7448768" cy="27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3400">
                <a:solidFill>
                  <a:srgbClr val="100F0D"/>
                </a:solidFill>
                <a:latin typeface="Open Sans Ligh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15566" y="4727417"/>
            <a:ext cx="7709977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dirty="0">
                <a:solidFill>
                  <a:srgbClr val="CD6A59"/>
                </a:solidFill>
                <a:latin typeface="Amaranth"/>
              </a:rPr>
              <a:t>Describe un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problema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que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haya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costado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resolver. ¿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Qué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hiciste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? ¿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Cómo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sentiste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antes de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encontrar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la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solución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? ¿Y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cómo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sentiste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después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 que lo </a:t>
            </a:r>
            <a:r>
              <a:rPr lang="en-US" sz="2800" dirty="0" err="1">
                <a:solidFill>
                  <a:srgbClr val="CD6A59"/>
                </a:solidFill>
                <a:latin typeface="Amaranth"/>
              </a:rPr>
              <a:t>resolviste</a:t>
            </a:r>
            <a:r>
              <a:rPr lang="en-US" sz="2800" dirty="0">
                <a:solidFill>
                  <a:srgbClr val="CD6A59"/>
                </a:solidFill>
                <a:latin typeface="Amaranth"/>
              </a:rPr>
              <a:t>?</a:t>
            </a: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2B7B21B6-E14F-431B-8CAB-4ACC1C66D07F}"/>
              </a:ext>
            </a:extLst>
          </p:cNvPr>
          <p:cNvSpPr/>
          <p:nvPr/>
        </p:nvSpPr>
        <p:spPr>
          <a:xfrm>
            <a:off x="389428" y="4781589"/>
            <a:ext cx="1143000" cy="860225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69733C61-15BA-4E2F-BECB-A39FCA835930}"/>
              </a:ext>
            </a:extLst>
          </p:cNvPr>
          <p:cNvSpPr/>
          <p:nvPr/>
        </p:nvSpPr>
        <p:spPr>
          <a:xfrm>
            <a:off x="9144870" y="4781589"/>
            <a:ext cx="920245" cy="806053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6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241062" y="2256286"/>
            <a:ext cx="1018238" cy="2853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596729">
            <a:off x="-116672" y="2120466"/>
            <a:ext cx="4806624" cy="6046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17746" y="-2664125"/>
            <a:ext cx="7829856" cy="7200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04099" y="3701384"/>
            <a:ext cx="11879803" cy="4435840"/>
            <a:chOff x="0" y="1274911"/>
            <a:chExt cx="15839737" cy="5914454"/>
          </a:xfrm>
        </p:grpSpPr>
        <p:sp>
          <p:nvSpPr>
            <p:cNvPr id="6" name="TextBox 6"/>
            <p:cNvSpPr txBox="1"/>
            <p:nvPr/>
          </p:nvSpPr>
          <p:spPr>
            <a:xfrm>
              <a:off x="0" y="4580988"/>
              <a:ext cx="15839737" cy="260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5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 rot="21150420">
              <a:off x="1511976" y="1274911"/>
              <a:ext cx="14233374" cy="265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33"/>
                </a:lnSpc>
              </a:pPr>
              <a:r>
                <a:rPr lang="en-US" sz="12267" dirty="0" err="1">
                  <a:solidFill>
                    <a:srgbClr val="000000"/>
                  </a:solidFill>
                  <a:latin typeface="Yellowtail"/>
                </a:rPr>
                <a:t>Buen</a:t>
              </a:r>
              <a:r>
                <a:rPr lang="en-US" sz="12267" dirty="0">
                  <a:solidFill>
                    <a:srgbClr val="000000"/>
                  </a:solidFill>
                  <a:latin typeface="Yellowtail"/>
                </a:rPr>
                <a:t> </a:t>
              </a:r>
              <a:r>
                <a:rPr lang="en-US" sz="12267" dirty="0" err="1">
                  <a:solidFill>
                    <a:srgbClr val="000000"/>
                  </a:solidFill>
                  <a:latin typeface="Yellowtail"/>
                </a:rPr>
                <a:t>trabajo</a:t>
              </a:r>
              <a:r>
                <a:rPr lang="en-US" sz="12267" dirty="0">
                  <a:solidFill>
                    <a:srgbClr val="000000"/>
                  </a:solidFill>
                  <a:latin typeface="Yellowtail"/>
                </a:rPr>
                <a:t>!!!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06861" y="5811515"/>
            <a:ext cx="446378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70648" y="7531601"/>
            <a:ext cx="4419773" cy="23947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46951" y="7531601"/>
            <a:ext cx="2682121" cy="216889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FF5C132-26D7-4691-81E6-24DA66D9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239732" y="-2504049"/>
            <a:ext cx="7829856" cy="72009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1AFD1F4-E8B9-4860-AE4F-31D67EA6D1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84189" y="-2809050"/>
            <a:ext cx="7829856" cy="720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Personalizado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</vt:lpstr>
      <vt:lpstr>Amaranth</vt:lpstr>
      <vt:lpstr>Stencil</vt:lpstr>
      <vt:lpstr>Arial</vt:lpstr>
      <vt:lpstr>Open Sans Light</vt:lpstr>
      <vt:lpstr>Yellowtail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Compensión lectora.</dc:title>
  <cp:lastModifiedBy>Rafaella Lammel Jara</cp:lastModifiedBy>
  <cp:revision>4</cp:revision>
  <dcterms:created xsi:type="dcterms:W3CDTF">2006-08-16T00:00:00Z</dcterms:created>
  <dcterms:modified xsi:type="dcterms:W3CDTF">2020-05-21T19:56:46Z</dcterms:modified>
  <dc:identifier>DAD83GhPRe0</dc:identifier>
</cp:coreProperties>
</file>