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1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69" r:id="rId16"/>
    <p:sldId id="270" r:id="rId17"/>
    <p:sldId id="272" r:id="rId18"/>
    <p:sldId id="273" r:id="rId1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igail Ramos" userId="795fee019571cbc4" providerId="LiveId" clId="{CE3768DB-CE17-4289-9F8D-81F1315C36A0}"/>
    <pc:docChg chg="custSel modSld">
      <pc:chgData name="Abigail Ramos" userId="795fee019571cbc4" providerId="LiveId" clId="{CE3768DB-CE17-4289-9F8D-81F1315C36A0}" dt="2020-05-20T22:55:10.558" v="144" actId="20577"/>
      <pc:docMkLst>
        <pc:docMk/>
      </pc:docMkLst>
      <pc:sldChg chg="modSp">
        <pc:chgData name="Abigail Ramos" userId="795fee019571cbc4" providerId="LiveId" clId="{CE3768DB-CE17-4289-9F8D-81F1315C36A0}" dt="2020-05-20T22:49:17.976" v="37" actId="20577"/>
        <pc:sldMkLst>
          <pc:docMk/>
          <pc:sldMk cId="4059440066" sldId="259"/>
        </pc:sldMkLst>
        <pc:spChg chg="mod">
          <ac:chgData name="Abigail Ramos" userId="795fee019571cbc4" providerId="LiveId" clId="{CE3768DB-CE17-4289-9F8D-81F1315C36A0}" dt="2020-05-20T22:49:17.976" v="37" actId="20577"/>
          <ac:spMkLst>
            <pc:docMk/>
            <pc:sldMk cId="4059440066" sldId="259"/>
            <ac:spMk id="3" creationId="{00000000-0000-0000-0000-000000000000}"/>
          </ac:spMkLst>
        </pc:spChg>
      </pc:sldChg>
      <pc:sldChg chg="modSp">
        <pc:chgData name="Abigail Ramos" userId="795fee019571cbc4" providerId="LiveId" clId="{CE3768DB-CE17-4289-9F8D-81F1315C36A0}" dt="2020-05-20T22:50:11.111" v="43" actId="20577"/>
        <pc:sldMkLst>
          <pc:docMk/>
          <pc:sldMk cId="2241352648" sldId="261"/>
        </pc:sldMkLst>
        <pc:spChg chg="mod">
          <ac:chgData name="Abigail Ramos" userId="795fee019571cbc4" providerId="LiveId" clId="{CE3768DB-CE17-4289-9F8D-81F1315C36A0}" dt="2020-05-20T22:50:11.111" v="43" actId="20577"/>
          <ac:spMkLst>
            <pc:docMk/>
            <pc:sldMk cId="2241352648" sldId="261"/>
            <ac:spMk id="3" creationId="{00000000-0000-0000-0000-000000000000}"/>
          </ac:spMkLst>
        </pc:spChg>
      </pc:sldChg>
      <pc:sldChg chg="modSp">
        <pc:chgData name="Abigail Ramos" userId="795fee019571cbc4" providerId="LiveId" clId="{CE3768DB-CE17-4289-9F8D-81F1315C36A0}" dt="2020-05-20T22:54:16.621" v="113" actId="20577"/>
        <pc:sldMkLst>
          <pc:docMk/>
          <pc:sldMk cId="3932474246" sldId="267"/>
        </pc:sldMkLst>
        <pc:spChg chg="mod">
          <ac:chgData name="Abigail Ramos" userId="795fee019571cbc4" providerId="LiveId" clId="{CE3768DB-CE17-4289-9F8D-81F1315C36A0}" dt="2020-05-20T22:54:16.621" v="113" actId="20577"/>
          <ac:spMkLst>
            <pc:docMk/>
            <pc:sldMk cId="3932474246" sldId="267"/>
            <ac:spMk id="2" creationId="{00000000-0000-0000-0000-000000000000}"/>
          </ac:spMkLst>
        </pc:spChg>
      </pc:sldChg>
      <pc:sldChg chg="modSp">
        <pc:chgData name="Abigail Ramos" userId="795fee019571cbc4" providerId="LiveId" clId="{CE3768DB-CE17-4289-9F8D-81F1315C36A0}" dt="2020-05-20T22:53:18.872" v="48" actId="1076"/>
        <pc:sldMkLst>
          <pc:docMk/>
          <pc:sldMk cId="2087390155" sldId="269"/>
        </pc:sldMkLst>
        <pc:spChg chg="mod">
          <ac:chgData name="Abigail Ramos" userId="795fee019571cbc4" providerId="LiveId" clId="{CE3768DB-CE17-4289-9F8D-81F1315C36A0}" dt="2020-05-20T22:53:14.834" v="47" actId="20577"/>
          <ac:spMkLst>
            <pc:docMk/>
            <pc:sldMk cId="2087390155" sldId="269"/>
            <ac:spMk id="3" creationId="{00000000-0000-0000-0000-000000000000}"/>
          </ac:spMkLst>
        </pc:spChg>
        <pc:picChg chg="mod">
          <ac:chgData name="Abigail Ramos" userId="795fee019571cbc4" providerId="LiveId" clId="{CE3768DB-CE17-4289-9F8D-81F1315C36A0}" dt="2020-05-20T22:53:18.872" v="48" actId="1076"/>
          <ac:picMkLst>
            <pc:docMk/>
            <pc:sldMk cId="2087390155" sldId="269"/>
            <ac:picMk id="6" creationId="{00000000-0000-0000-0000-000000000000}"/>
          </ac:picMkLst>
        </pc:picChg>
      </pc:sldChg>
      <pc:sldChg chg="modSp">
        <pc:chgData name="Abigail Ramos" userId="795fee019571cbc4" providerId="LiveId" clId="{CE3768DB-CE17-4289-9F8D-81F1315C36A0}" dt="2020-05-20T22:54:28.094" v="114" actId="20577"/>
        <pc:sldMkLst>
          <pc:docMk/>
          <pc:sldMk cId="1492434501" sldId="270"/>
        </pc:sldMkLst>
        <pc:spChg chg="mod">
          <ac:chgData name="Abigail Ramos" userId="795fee019571cbc4" providerId="LiveId" clId="{CE3768DB-CE17-4289-9F8D-81F1315C36A0}" dt="2020-05-20T22:54:28.094" v="114" actId="20577"/>
          <ac:spMkLst>
            <pc:docMk/>
            <pc:sldMk cId="1492434501" sldId="270"/>
            <ac:spMk id="4" creationId="{00000000-0000-0000-0000-000000000000}"/>
          </ac:spMkLst>
        </pc:spChg>
      </pc:sldChg>
      <pc:sldChg chg="modSp">
        <pc:chgData name="Abigail Ramos" userId="795fee019571cbc4" providerId="LiveId" clId="{CE3768DB-CE17-4289-9F8D-81F1315C36A0}" dt="2020-05-20T22:48:16.142" v="1" actId="20577"/>
        <pc:sldMkLst>
          <pc:docMk/>
          <pc:sldMk cId="2487844205" sldId="271"/>
        </pc:sldMkLst>
        <pc:spChg chg="mod">
          <ac:chgData name="Abigail Ramos" userId="795fee019571cbc4" providerId="LiveId" clId="{CE3768DB-CE17-4289-9F8D-81F1315C36A0}" dt="2020-05-20T22:48:16.142" v="1" actId="20577"/>
          <ac:spMkLst>
            <pc:docMk/>
            <pc:sldMk cId="2487844205" sldId="271"/>
            <ac:spMk id="3" creationId="{00000000-0000-0000-0000-000000000000}"/>
          </ac:spMkLst>
        </pc:spChg>
      </pc:sldChg>
      <pc:sldChg chg="modSp">
        <pc:chgData name="Abigail Ramos" userId="795fee019571cbc4" providerId="LiveId" clId="{CE3768DB-CE17-4289-9F8D-81F1315C36A0}" dt="2020-05-20T22:55:10.558" v="144" actId="20577"/>
        <pc:sldMkLst>
          <pc:docMk/>
          <pc:sldMk cId="2633408784" sldId="272"/>
        </pc:sldMkLst>
        <pc:spChg chg="mod">
          <ac:chgData name="Abigail Ramos" userId="795fee019571cbc4" providerId="LiveId" clId="{CE3768DB-CE17-4289-9F8D-81F1315C36A0}" dt="2020-05-20T22:55:10.558" v="144" actId="20577"/>
          <ac:spMkLst>
            <pc:docMk/>
            <pc:sldMk cId="2633408784" sldId="272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432BABE-0B03-4246-B23F-A0F52AF88BDE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0049233-A6E0-467D-8271-83ED43F574E9}" type="slidenum">
              <a:rPr lang="es-CL" smtClean="0"/>
              <a:t>‹Nº›</a:t>
            </a:fld>
            <a:endParaRPr lang="es-CL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1912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BABE-0B03-4246-B23F-A0F52AF88BDE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9233-A6E0-467D-8271-83ED43F574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0401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BABE-0B03-4246-B23F-A0F52AF88BDE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9233-A6E0-467D-8271-83ED43F574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1988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BABE-0B03-4246-B23F-A0F52AF88BDE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9233-A6E0-467D-8271-83ED43F574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888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432BABE-0B03-4246-B23F-A0F52AF88BDE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0049233-A6E0-467D-8271-83ED43F574E9}" type="slidenum">
              <a:rPr lang="es-CL" smtClean="0"/>
              <a:t>‹Nº›</a:t>
            </a:fld>
            <a:endParaRPr lang="es-CL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01631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BABE-0B03-4246-B23F-A0F52AF88BDE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9233-A6E0-467D-8271-83ED43F574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55488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BABE-0B03-4246-B23F-A0F52AF88BDE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9233-A6E0-467D-8271-83ED43F574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92891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BABE-0B03-4246-B23F-A0F52AF88BDE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9233-A6E0-467D-8271-83ED43F574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106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BABE-0B03-4246-B23F-A0F52AF88BDE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9233-A6E0-467D-8271-83ED43F574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280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A432BABE-0B03-4246-B23F-A0F52AF88BDE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A0049233-A6E0-467D-8271-83ED43F574E9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8311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A432BABE-0B03-4246-B23F-A0F52AF88BDE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A0049233-A6E0-467D-8271-83ED43F574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131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432BABE-0B03-4246-B23F-A0F52AF88BDE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0049233-A6E0-467D-8271-83ED43F574E9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233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g"/><Relationship Id="rId12" Type="http://schemas.openxmlformats.org/officeDocument/2006/relationships/image" Target="../media/image2.png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2400" dirty="0"/>
              <a:t>Las emociones en los</a:t>
            </a:r>
            <a:br>
              <a:rPr lang="es-ES" sz="2400" dirty="0"/>
            </a:br>
            <a:r>
              <a:rPr lang="es-ES" sz="2400" dirty="0"/>
              <a:t> </a:t>
            </a:r>
            <a:r>
              <a:rPr lang="es-ES" dirty="0"/>
              <a:t>Poemas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Material de apoyo para la casa.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35" y="317316"/>
            <a:ext cx="3552825" cy="1076325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95020" y="56648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2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¡¡¡Vamos con otro!!!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365161"/>
            <a:ext cx="10178322" cy="50742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“El conejo con gafas”</a:t>
            </a:r>
          </a:p>
          <a:p>
            <a:pPr marL="0" indent="0" algn="ctr">
              <a:buNone/>
            </a:pPr>
            <a:endParaRPr lang="es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 puesto gafas de ver</a:t>
            </a:r>
          </a:p>
          <a:p>
            <a:pPr marL="0" indent="0" algn="ctr">
              <a:buNone/>
            </a:pP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un pequeño conejito</a:t>
            </a:r>
          </a:p>
          <a:p>
            <a:pPr marL="0" indent="0" algn="ctr">
              <a:buNone/>
            </a:pP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brincando va a la escuela,</a:t>
            </a:r>
          </a:p>
          <a:p>
            <a:pPr marL="0" indent="0" algn="ctr">
              <a:buNone/>
            </a:pP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contento, dando saltitos.</a:t>
            </a:r>
          </a:p>
          <a:p>
            <a:pPr marL="0" indent="0" algn="ctr">
              <a:buNone/>
            </a:pP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¿Ves las letras con las gafas?</a:t>
            </a:r>
          </a:p>
          <a:p>
            <a:pPr marL="0" indent="0" algn="ctr">
              <a:buNone/>
            </a:pP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pregunta el profesor -</a:t>
            </a:r>
          </a:p>
          <a:p>
            <a:pPr marL="0" indent="0" algn="ctr">
              <a:buNone/>
            </a:pP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contestó el conejito:</a:t>
            </a:r>
          </a:p>
          <a:p>
            <a:pPr marL="0" indent="0" algn="ctr">
              <a:buNone/>
            </a:pP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¡Veo ahora mucho mejor</a:t>
            </a:r>
            <a:endParaRPr lang="es-C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03346" y="5188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8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ACTIVIDAD</a:t>
            </a:r>
            <a:endParaRPr lang="es-CL" dirty="0"/>
          </a:p>
        </p:txBody>
      </p:sp>
      <p:sp>
        <p:nvSpPr>
          <p:cNvPr id="4" name="Rectángulo redondeado 3"/>
          <p:cNvSpPr/>
          <p:nvPr/>
        </p:nvSpPr>
        <p:spPr>
          <a:xfrm>
            <a:off x="1120462" y="1210614"/>
            <a:ext cx="9942490" cy="489397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dirty="0">
                <a:solidFill>
                  <a:schemeClr val="tx1"/>
                </a:solidFill>
              </a:rPr>
              <a:t>Instrucciones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3200" dirty="0">
                <a:solidFill>
                  <a:schemeClr val="tx1"/>
                </a:solidFill>
              </a:rPr>
              <a:t>Escucha el poema.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3200" dirty="0">
                <a:solidFill>
                  <a:schemeClr val="tx1"/>
                </a:solidFill>
              </a:rPr>
              <a:t>Identifica su estructura.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3200" dirty="0">
                <a:solidFill>
                  <a:schemeClr val="tx1"/>
                </a:solidFill>
              </a:rPr>
              <a:t>Analiza el poema.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3200" dirty="0">
                <a:solidFill>
                  <a:schemeClr val="tx1"/>
                </a:solidFill>
              </a:rPr>
              <a:t>Identifica las emociones que refleja el poema.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3200" dirty="0">
                <a:solidFill>
                  <a:schemeClr val="tx1"/>
                </a:solidFill>
              </a:rPr>
              <a:t>Realiza la guía o apunta directamente en la diapositiva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3200" dirty="0">
                <a:solidFill>
                  <a:schemeClr val="tx1"/>
                </a:solidFill>
              </a:rPr>
              <a:t>Verbaliza el verso o estrofa en donde identificaste la emoción</a:t>
            </a:r>
            <a:r>
              <a:rPr lang="es-ES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32124" y="491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3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ES" dirty="0"/>
            </a:br>
            <a:r>
              <a:rPr lang="es-ES" dirty="0"/>
              <a:t>VOLVERAN LAS </a:t>
            </a:r>
            <a:r>
              <a:rPr lang="es-ES" dirty="0" err="1"/>
              <a:t>OSCUrAS</a:t>
            </a:r>
            <a:r>
              <a:rPr lang="es-ES" dirty="0"/>
              <a:t> GOLONDRINAS</a:t>
            </a:r>
            <a:endParaRPr lang="es-CL" dirty="0"/>
          </a:p>
        </p:txBody>
      </p:sp>
      <p:pic>
        <p:nvPicPr>
          <p:cNvPr id="4" name="articles-25750_recurso_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03100" y="382385"/>
            <a:ext cx="609600" cy="609600"/>
          </a:xfrm>
        </p:spPr>
      </p:pic>
      <p:sp>
        <p:nvSpPr>
          <p:cNvPr id="6" name="CuadroTexto 5"/>
          <p:cNvSpPr txBox="1"/>
          <p:nvPr/>
        </p:nvSpPr>
        <p:spPr>
          <a:xfrm>
            <a:off x="1298678" y="1874517"/>
            <a:ext cx="42134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Volverán las oscuras golondrinas</a:t>
            </a:r>
          </a:p>
          <a:p>
            <a:r>
              <a:rPr lang="es-ES" sz="2000" dirty="0"/>
              <a:t>en tu balcón sus nidos a colgar,</a:t>
            </a:r>
          </a:p>
          <a:p>
            <a:r>
              <a:rPr lang="es-ES" sz="2000" dirty="0"/>
              <a:t>y, otra vez, con el ala a sus cristales</a:t>
            </a:r>
          </a:p>
          <a:p>
            <a:r>
              <a:rPr lang="es-ES" sz="2000" dirty="0"/>
              <a:t>jugando llamarán;</a:t>
            </a:r>
          </a:p>
          <a:p>
            <a:r>
              <a:rPr lang="es-ES" sz="2000" dirty="0"/>
              <a:t>pero aquéllas que el vuelo refrenaban</a:t>
            </a:r>
          </a:p>
          <a:p>
            <a:r>
              <a:rPr lang="es-ES" sz="2000" dirty="0"/>
              <a:t>tu hermosura y mi dicha al contemplar,</a:t>
            </a:r>
          </a:p>
          <a:p>
            <a:r>
              <a:rPr lang="es-ES" sz="2000" dirty="0"/>
              <a:t>aquéllas que aprendieron nuestros nombres...</a:t>
            </a:r>
          </a:p>
          <a:p>
            <a:r>
              <a:rPr lang="es-ES" sz="2000" dirty="0"/>
              <a:t>ésas... ¡no volverán!</a:t>
            </a:r>
          </a:p>
          <a:p>
            <a:r>
              <a:rPr lang="es-ES" sz="2000" dirty="0"/>
              <a:t>Volverán las tupidas madreselvas</a:t>
            </a:r>
          </a:p>
          <a:p>
            <a:r>
              <a:rPr lang="es-ES" sz="2000" dirty="0"/>
              <a:t>de tu jardín las tapias a escalar,</a:t>
            </a:r>
          </a:p>
          <a:p>
            <a:r>
              <a:rPr lang="es-ES" sz="2000" dirty="0"/>
              <a:t>y otra vez a la tarde, aun más hermosas,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529589" y="1874517"/>
            <a:ext cx="520306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sus flores se abrirán;</a:t>
            </a:r>
          </a:p>
          <a:p>
            <a:r>
              <a:rPr lang="es-ES" sz="2000" dirty="0"/>
              <a:t>pero aquéllas, cuajadas de rocío,</a:t>
            </a:r>
          </a:p>
          <a:p>
            <a:r>
              <a:rPr lang="es-ES" sz="2000" dirty="0"/>
              <a:t>cuyas gotas mirábamos temblar</a:t>
            </a:r>
          </a:p>
          <a:p>
            <a:r>
              <a:rPr lang="es-ES" sz="2000" dirty="0"/>
              <a:t>y caer, como lágrimas del día...</a:t>
            </a:r>
          </a:p>
          <a:p>
            <a:r>
              <a:rPr lang="es-ES" sz="2000" dirty="0"/>
              <a:t>ésas... ¡no volverán!</a:t>
            </a:r>
          </a:p>
          <a:p>
            <a:r>
              <a:rPr lang="es-ES" sz="2000" dirty="0"/>
              <a:t>Volverán del amor en tus oídos</a:t>
            </a:r>
          </a:p>
          <a:p>
            <a:r>
              <a:rPr lang="es-ES" sz="2000" dirty="0"/>
              <a:t>las palabras ardientes a sonar;</a:t>
            </a:r>
          </a:p>
          <a:p>
            <a:r>
              <a:rPr lang="es-ES" sz="2000" dirty="0"/>
              <a:t>tu corazón, de su profundo sueño</a:t>
            </a:r>
          </a:p>
          <a:p>
            <a:r>
              <a:rPr lang="es-ES" sz="2000" dirty="0"/>
              <a:t>tal vez despertará;</a:t>
            </a:r>
          </a:p>
          <a:p>
            <a:r>
              <a:rPr lang="es-ES" sz="2000" dirty="0"/>
              <a:t>pero mudo y absorto y de rodillas,</a:t>
            </a:r>
          </a:p>
          <a:p>
            <a:r>
              <a:rPr lang="es-ES" sz="2000" dirty="0"/>
              <a:t>como se adora a Dios ante su altar,</a:t>
            </a:r>
          </a:p>
          <a:p>
            <a:r>
              <a:rPr lang="es-ES" sz="2000" dirty="0"/>
              <a:t>como yo te he querido..., desengáñate:</a:t>
            </a:r>
          </a:p>
          <a:p>
            <a:r>
              <a:rPr lang="es-ES" sz="2000" dirty="0"/>
              <a:t>¡así no te querrán!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393247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9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¿Qué emociones identificaste?</a:t>
            </a:r>
            <a:endParaRPr lang="es-CL" dirty="0"/>
          </a:p>
        </p:txBody>
      </p:sp>
      <p:pic>
        <p:nvPicPr>
          <p:cNvPr id="11" name="Marcador de contenido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06" y="1320085"/>
            <a:ext cx="2011922" cy="1732208"/>
          </a:xfrm>
          <a:ln>
            <a:solidFill>
              <a:schemeClr val="tx1"/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7"/>
          <a:stretch/>
        </p:blipFill>
        <p:spPr>
          <a:xfrm>
            <a:off x="3836829" y="1320085"/>
            <a:ext cx="2011923" cy="17322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615" y="1320085"/>
            <a:ext cx="1953833" cy="17322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07" y="3599645"/>
            <a:ext cx="2011922" cy="17322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829" y="3599645"/>
            <a:ext cx="2011923" cy="17322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680" y="1320085"/>
            <a:ext cx="2095501" cy="17322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615" y="3599644"/>
            <a:ext cx="2011924" cy="17322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680" y="3599643"/>
            <a:ext cx="2011924" cy="17322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uadroTexto 2"/>
          <p:cNvSpPr txBox="1"/>
          <p:nvPr/>
        </p:nvSpPr>
        <p:spPr>
          <a:xfrm>
            <a:off x="1951218" y="3052293"/>
            <a:ext cx="180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Asustado</a:t>
            </a:r>
            <a:endParaRPr lang="es-CL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4347020" y="3095136"/>
            <a:ext cx="991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Triste</a:t>
            </a:r>
            <a:endParaRPr lang="es-CL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6577355" y="3095136"/>
            <a:ext cx="1373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Distraído</a:t>
            </a:r>
            <a:endParaRPr lang="es-CL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8773964" y="3086463"/>
            <a:ext cx="1468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Cansado/a</a:t>
            </a:r>
            <a:endParaRPr lang="es-CL" sz="2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1800226" y="5417540"/>
            <a:ext cx="1548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Aburrido</a:t>
            </a:r>
            <a:endParaRPr lang="es-CL" sz="2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4018208" y="5331852"/>
            <a:ext cx="1609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Enamorado</a:t>
            </a:r>
            <a:endParaRPr lang="es-CL" sz="2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8767893" y="5417540"/>
            <a:ext cx="1481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Nervioso</a:t>
            </a:r>
            <a:endParaRPr lang="es-CL" sz="24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6577355" y="5417540"/>
            <a:ext cx="1463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Enojado</a:t>
            </a:r>
            <a:endParaRPr lang="es-CL" sz="2400" dirty="0"/>
          </a:p>
        </p:txBody>
      </p:sp>
      <p:pic>
        <p:nvPicPr>
          <p:cNvPr id="20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976253" y="27903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3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4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4557" y="807388"/>
            <a:ext cx="10178322" cy="1492132"/>
          </a:xfrm>
        </p:spPr>
        <p:txBody>
          <a:bodyPr/>
          <a:lstStyle/>
          <a:p>
            <a:r>
              <a:rPr lang="es-ES" dirty="0"/>
              <a:t>Si no encontraste ninguna emoción en los pictogramas…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0011" y="3239038"/>
            <a:ext cx="10178322" cy="1860996"/>
          </a:xfrm>
        </p:spPr>
        <p:txBody>
          <a:bodyPr>
            <a:normAutofit/>
          </a:bodyPr>
          <a:lstStyle/>
          <a:p>
            <a:r>
              <a:rPr lang="es-ES" sz="4400" dirty="0">
                <a:solidFill>
                  <a:schemeClr val="tx1"/>
                </a:solidFill>
              </a:rPr>
              <a:t>DIBUJA LAS EMOCIONES EN TU CUADERNO</a:t>
            </a:r>
            <a:endParaRPr lang="es-CL" sz="4400" dirty="0">
              <a:solidFill>
                <a:schemeClr val="tx1"/>
              </a:solidFill>
            </a:endParaRPr>
          </a:p>
        </p:txBody>
      </p:sp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54074" y="24644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4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Escribe en tu cuaderno…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400" dirty="0">
                <a:solidFill>
                  <a:schemeClr val="tx1"/>
                </a:solidFill>
              </a:rPr>
              <a:t>El verso o estrofa que te ayudo a identificar estas emociones.</a:t>
            </a:r>
            <a:endParaRPr lang="es-CL" sz="4400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72459"/>
            <a:ext cx="5531476" cy="2966085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88924" y="15697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9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Confirmemos los aprendizajes.</a:t>
            </a:r>
            <a:endParaRPr lang="es-CL" dirty="0"/>
          </a:p>
        </p:txBody>
      </p:sp>
      <p:sp>
        <p:nvSpPr>
          <p:cNvPr id="4" name="Rectángulo redondeado 3"/>
          <p:cNvSpPr/>
          <p:nvPr/>
        </p:nvSpPr>
        <p:spPr>
          <a:xfrm>
            <a:off x="1251678" y="1416677"/>
            <a:ext cx="9736428" cy="27947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1"/>
                </a:solidFill>
              </a:rPr>
              <a:t>Ahora debes crear un poema con no más de 8 versos y 2 estrofas e incorpora las emociones que identificaste en el poema “Vuelvan las oscuras golondrinas”.</a:t>
            </a:r>
          </a:p>
          <a:p>
            <a:pPr lvl="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</a:pPr>
            <a:endParaRPr lang="es-ES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28600" lvl="0" indent="-22860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Arial" panose="020B0604020202020204" pitchFamily="34" charset="0"/>
              <a:buChar char="•"/>
            </a:pPr>
            <a:endParaRPr lang="es-CL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6" b="13232"/>
          <a:stretch/>
        </p:blipFill>
        <p:spPr>
          <a:xfrm>
            <a:off x="3778083" y="4314422"/>
            <a:ext cx="4683617" cy="2434107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31239" y="30082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3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Respondamos estás preguntas.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313600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sz="3600" dirty="0">
                <a:solidFill>
                  <a:schemeClr val="tx1"/>
                </a:solidFill>
              </a:rPr>
              <a:t>¿Qué fue lo que te resultó más difícil?</a:t>
            </a:r>
          </a:p>
          <a:p>
            <a:pPr marL="0" indent="0">
              <a:buNone/>
            </a:pPr>
            <a:endParaRPr lang="es-ES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sz="3600" dirty="0">
                <a:solidFill>
                  <a:schemeClr val="tx1"/>
                </a:solidFill>
              </a:rPr>
              <a:t>¿Qué fue lo que </a:t>
            </a:r>
            <a:r>
              <a:rPr lang="es-ES" sz="3600">
                <a:solidFill>
                  <a:schemeClr val="tx1"/>
                </a:solidFill>
              </a:rPr>
              <a:t>te resultó </a:t>
            </a:r>
            <a:r>
              <a:rPr lang="es-ES" sz="3600" dirty="0">
                <a:solidFill>
                  <a:schemeClr val="tx1"/>
                </a:solidFill>
              </a:rPr>
              <a:t>más fácil? </a:t>
            </a:r>
          </a:p>
          <a:p>
            <a:pPr marL="0" indent="0">
              <a:buNone/>
            </a:pPr>
            <a:endParaRPr lang="es-ES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sz="3600" dirty="0">
                <a:solidFill>
                  <a:schemeClr val="tx1"/>
                </a:solidFill>
              </a:rPr>
              <a:t>¿Qué aprendiste hoy?</a:t>
            </a:r>
          </a:p>
          <a:p>
            <a:pPr marL="0" indent="0">
              <a:buNone/>
            </a:pPr>
            <a:br>
              <a:rPr lang="es-ES" dirty="0"/>
            </a:br>
            <a:endParaRPr lang="es-CL" dirty="0"/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13949" y="32444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0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284" y="2739218"/>
            <a:ext cx="10178322" cy="1492132"/>
          </a:xfrm>
        </p:spPr>
        <p:txBody>
          <a:bodyPr/>
          <a:lstStyle/>
          <a:p>
            <a:pPr algn="ctr"/>
            <a:r>
              <a:rPr lang="es-ES" dirty="0"/>
              <a:t>¡¡¡Muchas gracias!!!</a:t>
            </a:r>
            <a:br>
              <a:rPr lang="es-ES" dirty="0"/>
            </a:br>
            <a:r>
              <a:rPr lang="es-ES" dirty="0"/>
              <a:t>Esperamos lo hayas pasado bien</a:t>
            </a:r>
            <a:endParaRPr lang="es-CL" dirty="0"/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5594" y="15143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5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ES" dirty="0"/>
            </a:br>
            <a:r>
              <a:rPr lang="es-ES" dirty="0"/>
              <a:t>Objetivo:  </a:t>
            </a:r>
            <a:br>
              <a:rPr lang="es-ES" dirty="0"/>
            </a:br>
            <a:br>
              <a:rPr lang="es-ES" dirty="0"/>
            </a:br>
            <a:br>
              <a:rPr lang="es-ES" dirty="0"/>
            </a:br>
            <a:r>
              <a:rPr lang="es-ES" dirty="0"/>
              <a:t>“Identificar  las emociones o estados de ánimo que se encuentran en los poemas a través del análisis de estos.”</a:t>
            </a:r>
            <a:endParaRPr lang="es-CL" dirty="0"/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93465" y="9863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4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¿Qué haremos hoy?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2800" dirty="0">
                <a:solidFill>
                  <a:schemeClr val="tx1"/>
                </a:solidFill>
              </a:rPr>
              <a:t>Inicio:</a:t>
            </a:r>
          </a:p>
          <a:p>
            <a:pPr marL="0" indent="0">
              <a:buNone/>
            </a:pPr>
            <a:r>
              <a:rPr lang="es-ES" sz="2800" dirty="0">
                <a:solidFill>
                  <a:schemeClr val="tx1"/>
                </a:solidFill>
              </a:rPr>
              <a:t>Identificar la estructura del poema.</a:t>
            </a:r>
          </a:p>
          <a:p>
            <a:r>
              <a:rPr lang="es-ES" sz="2800" dirty="0">
                <a:solidFill>
                  <a:schemeClr val="tx1"/>
                </a:solidFill>
              </a:rPr>
              <a:t>Desarrollo:</a:t>
            </a:r>
          </a:p>
          <a:p>
            <a:pPr marL="0" indent="0">
              <a:buNone/>
            </a:pPr>
            <a:r>
              <a:rPr lang="es-ES" sz="2800" dirty="0">
                <a:solidFill>
                  <a:schemeClr val="tx1"/>
                </a:solidFill>
              </a:rPr>
              <a:t>Identificaremos las emociones que se presentan en un poema a través del análisis.</a:t>
            </a:r>
          </a:p>
          <a:p>
            <a:r>
              <a:rPr lang="es-ES" sz="2800" dirty="0">
                <a:solidFill>
                  <a:schemeClr val="tx1"/>
                </a:solidFill>
              </a:rPr>
              <a:t>Cierre:</a:t>
            </a:r>
          </a:p>
          <a:p>
            <a:pPr marL="0" indent="0">
              <a:buNone/>
            </a:pPr>
            <a:r>
              <a:rPr lang="es-ES" sz="2800" dirty="0">
                <a:solidFill>
                  <a:schemeClr val="tx1"/>
                </a:solidFill>
              </a:rPr>
              <a:t>Crearas un poema con las emociones identificadas.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1251678" y="1661375"/>
            <a:ext cx="9450666" cy="4868213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12299" y="5412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7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Activemos conocimientos previos.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9834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3200" dirty="0">
                <a:solidFill>
                  <a:schemeClr val="tx1"/>
                </a:solidFill>
              </a:rPr>
              <a:t>¿Qué tipos textuales conoces?</a:t>
            </a:r>
          </a:p>
          <a:p>
            <a:pPr marL="0" indent="0">
              <a:buNone/>
            </a:pPr>
            <a:endParaRPr lang="es-E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sz="3200" dirty="0">
                <a:solidFill>
                  <a:schemeClr val="tx1"/>
                </a:solidFill>
              </a:rPr>
              <a:t>                                      ¿Qué has leído últimamente?</a:t>
            </a:r>
          </a:p>
          <a:p>
            <a:pPr marL="0" indent="0">
              <a:buNone/>
            </a:pPr>
            <a:endParaRPr lang="es-E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sz="3200" dirty="0">
                <a:solidFill>
                  <a:schemeClr val="tx1"/>
                </a:solidFill>
              </a:rPr>
              <a:t>       ¿Conoces los poemas?</a:t>
            </a:r>
          </a:p>
          <a:p>
            <a:pPr marL="0" indent="0">
              <a:buNone/>
            </a:pPr>
            <a:r>
              <a:rPr lang="es-ES" sz="3200" dirty="0">
                <a:solidFill>
                  <a:schemeClr val="tx1"/>
                </a:solidFill>
              </a:rPr>
              <a:t>                                           </a:t>
            </a:r>
          </a:p>
          <a:p>
            <a:pPr marL="0" indent="0">
              <a:buNone/>
            </a:pPr>
            <a:r>
              <a:rPr lang="es-ES" sz="3200" dirty="0">
                <a:solidFill>
                  <a:schemeClr val="tx1"/>
                </a:solidFill>
              </a:rPr>
              <a:t>                                                   ¿Qué poemas conoces?</a:t>
            </a:r>
          </a:p>
          <a:p>
            <a:endParaRPr lang="es-CL" dirty="0"/>
          </a:p>
        </p:txBody>
      </p:sp>
      <p:cxnSp>
        <p:nvCxnSpPr>
          <p:cNvPr id="5" name="Conector recto de flecha 4"/>
          <p:cNvCxnSpPr/>
          <p:nvPr/>
        </p:nvCxnSpPr>
        <p:spPr>
          <a:xfrm flipH="1">
            <a:off x="6800045" y="2215166"/>
            <a:ext cx="3696237" cy="128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 flipV="1">
            <a:off x="1403797" y="3366649"/>
            <a:ext cx="3812147" cy="257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H="1">
            <a:off x="6671256" y="4984124"/>
            <a:ext cx="4494727" cy="257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1815921" y="6220496"/>
            <a:ext cx="4984124" cy="257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06378" y="12444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4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Partes del poema.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551905"/>
            <a:ext cx="10178322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5400" dirty="0">
                <a:solidFill>
                  <a:schemeClr val="tx1"/>
                </a:solidFill>
              </a:rPr>
              <a:t>VERSO:  </a:t>
            </a:r>
          </a:p>
          <a:p>
            <a:r>
              <a:rPr lang="es-ES" sz="2800" dirty="0">
                <a:solidFill>
                  <a:schemeClr val="tx1"/>
                </a:solidFill>
              </a:rPr>
              <a:t>Serie de palabras que forman una unidad, la cual ocupa una línea.</a:t>
            </a:r>
          </a:p>
          <a:p>
            <a:r>
              <a:rPr lang="es-ES" sz="2800" dirty="0">
                <a:solidFill>
                  <a:schemeClr val="tx1"/>
                </a:solidFill>
              </a:rPr>
              <a:t> Al final de cada verso se debe realizar una pausa, la cual, se debe respetar para mayor comprensión del poema.</a:t>
            </a:r>
            <a:endParaRPr lang="es-CL" sz="2800" dirty="0">
              <a:solidFill>
                <a:schemeClr val="tx1"/>
              </a:solidFill>
            </a:endParaRPr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0907" y="5188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4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Partes del poema.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5400" dirty="0">
                <a:solidFill>
                  <a:schemeClr val="tx1"/>
                </a:solidFill>
              </a:rPr>
              <a:t>Estrofa:</a:t>
            </a:r>
          </a:p>
          <a:p>
            <a:r>
              <a:rPr lang="es-ES" sz="2800" dirty="0">
                <a:solidFill>
                  <a:schemeClr val="tx1"/>
                </a:solidFill>
              </a:rPr>
              <a:t>La estrofa se compone de una serie de versos.</a:t>
            </a:r>
          </a:p>
          <a:p>
            <a:r>
              <a:rPr lang="es-ES" sz="2800" dirty="0">
                <a:solidFill>
                  <a:schemeClr val="tx1"/>
                </a:solidFill>
              </a:rPr>
              <a:t>Lo más común son estrofas que no tengan más de cuatro (4) versos.</a:t>
            </a:r>
          </a:p>
          <a:p>
            <a:endParaRPr lang="es-ES" sz="2800" dirty="0"/>
          </a:p>
          <a:p>
            <a:pPr algn="just"/>
            <a:endParaRPr lang="es-CL" sz="5400" dirty="0"/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55606" y="8236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5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Ejemplo:</a:t>
            </a:r>
            <a:endParaRPr lang="es-CL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586" y="1378038"/>
            <a:ext cx="8713139" cy="4662153"/>
          </a:xfr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35132" y="5188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0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1673" y="2249420"/>
            <a:ext cx="6722771" cy="4060828"/>
          </a:xfrm>
        </p:spPr>
        <p:txBody>
          <a:bodyPr>
            <a:normAutofit/>
          </a:bodyPr>
          <a:lstStyle/>
          <a:p>
            <a:r>
              <a:rPr lang="es-ES" sz="11500" dirty="0"/>
              <a:t>¿ Alguna duda?</a:t>
            </a:r>
            <a:endParaRPr lang="es-CL" sz="115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742" y="2249420"/>
            <a:ext cx="3632200" cy="5321300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97262" y="7158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175959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Leamos un poema para ver si entendimos.</a:t>
            </a:r>
            <a:br>
              <a:rPr lang="es-ES" dirty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803042"/>
            <a:ext cx="10178322" cy="50549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“El Salmón.</a:t>
            </a:r>
          </a:p>
          <a:p>
            <a:pPr marL="0" indent="0" algn="ctr">
              <a:buNone/>
            </a:pPr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Detrás de un salmón</a:t>
            </a:r>
          </a:p>
          <a:p>
            <a:pPr marL="0" indent="0" algn="ctr">
              <a:buNone/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nada un tiburón,</a:t>
            </a:r>
          </a:p>
          <a:p>
            <a:pPr marL="0" indent="0" algn="ctr">
              <a:buNone/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caza en Alaska</a:t>
            </a:r>
          </a:p>
          <a:p>
            <a:pPr marL="0" indent="0" algn="ctr">
              <a:buNone/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cansados los dos.</a:t>
            </a:r>
          </a:p>
          <a:p>
            <a:pPr marL="0" indent="0" algn="ctr">
              <a:buNone/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Asustado grita:</a:t>
            </a:r>
          </a:p>
          <a:p>
            <a:pPr marL="0" indent="0" algn="ctr">
              <a:buNone/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</a:t>
            </a:r>
            <a:r>
              <a:rPr lang="es-E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Nooo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!, por favor,</a:t>
            </a:r>
          </a:p>
          <a:p>
            <a:pPr marL="0" indent="0" algn="ctr">
              <a:buNone/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vida es muy corta</a:t>
            </a:r>
          </a:p>
          <a:p>
            <a:pPr marL="0" indent="0" algn="ctr">
              <a:buNone/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¡Muestra compasión!</a:t>
            </a:r>
          </a:p>
          <a:p>
            <a:pPr marL="0" indent="0" algn="ctr">
              <a:buNone/>
            </a:pP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96485" y="13758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0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214</TotalTime>
  <Words>581</Words>
  <Application>Microsoft Office PowerPoint</Application>
  <PresentationFormat>Panorámica</PresentationFormat>
  <Paragraphs>110</Paragraphs>
  <Slides>18</Slides>
  <Notes>0</Notes>
  <HiddenSlides>0</HiddenSlides>
  <MMClips>18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Gill Sans MT</vt:lpstr>
      <vt:lpstr>Impact</vt:lpstr>
      <vt:lpstr>Badge</vt:lpstr>
      <vt:lpstr>Las emociones en los  Poemas</vt:lpstr>
      <vt:lpstr> Objetivo:     “Identificar  las emociones o estados de ánimo que se encuentran en los poemas a través del análisis de estos.”</vt:lpstr>
      <vt:lpstr>¿Qué haremos hoy?</vt:lpstr>
      <vt:lpstr>Activemos conocimientos previos.</vt:lpstr>
      <vt:lpstr>Partes del poema.</vt:lpstr>
      <vt:lpstr>Partes del poema.</vt:lpstr>
      <vt:lpstr>Ejemplo:</vt:lpstr>
      <vt:lpstr>¿ Alguna duda?</vt:lpstr>
      <vt:lpstr>Leamos un poema para ver si entendimos. </vt:lpstr>
      <vt:lpstr>¡¡¡Vamos con otro!!!</vt:lpstr>
      <vt:lpstr>ACTIVIDAD</vt:lpstr>
      <vt:lpstr> VOLVERAN LAS OSCUrAS GOLONDRINAS</vt:lpstr>
      <vt:lpstr>¿Qué emociones identificaste?</vt:lpstr>
      <vt:lpstr>Si no encontraste ninguna emoción en los pictogramas…</vt:lpstr>
      <vt:lpstr>Escribe en tu cuaderno…</vt:lpstr>
      <vt:lpstr>Confirmemos los aprendizajes.</vt:lpstr>
      <vt:lpstr>Respondamos estás preguntas.</vt:lpstr>
      <vt:lpstr>¡¡¡Muchas gracias!!! Esperamos lo hayas pasado bien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emociones en los  Poemas</dc:title>
  <dc:creator>Cliente 932</dc:creator>
  <cp:lastModifiedBy>Abigail Ramos</cp:lastModifiedBy>
  <cp:revision>19</cp:revision>
  <dcterms:created xsi:type="dcterms:W3CDTF">2020-04-27T23:56:20Z</dcterms:created>
  <dcterms:modified xsi:type="dcterms:W3CDTF">2020-05-20T22:55:15Z</dcterms:modified>
</cp:coreProperties>
</file>