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  <p:embeddedFont>
      <p:font typeface="Glacial Indifference Bold" panose="020B0604020202020204" charset="0"/>
      <p:regular r:id="rId17"/>
    </p:embeddedFont>
    <p:embeddedFont>
      <p:font typeface="Impact" panose="020B0806030902050204" pitchFamily="34" charset="0"/>
      <p:regular r:id="rId18"/>
    </p:embeddedFont>
    <p:embeddedFont>
      <p:font typeface="Open Sans" panose="020B0606030504020204" pitchFamily="34" charset="0"/>
      <p:regular r:id="rId19"/>
    </p:embeddedFont>
    <p:embeddedFont>
      <p:font typeface="Open Sans Bold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UOM0WeaU-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117082">
            <a:off x="-2762549" y="4421013"/>
            <a:ext cx="6610437" cy="113751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66" b="266"/>
          <a:stretch>
            <a:fillRect/>
          </a:stretch>
        </p:blipFill>
        <p:spPr>
          <a:xfrm rot="4074298">
            <a:off x="1955575" y="-7946447"/>
            <a:ext cx="13309117" cy="229020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117082">
            <a:off x="12884344" y="5197810"/>
            <a:ext cx="6610437" cy="11375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7828" y="-1133274"/>
            <a:ext cx="3329439" cy="4323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100000">
            <a:off x="14965919" y="7055834"/>
            <a:ext cx="3555228" cy="46171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483962" y="1819933"/>
            <a:ext cx="12252344" cy="4109450"/>
            <a:chOff x="0" y="-247651"/>
            <a:chExt cx="16336459" cy="5479266"/>
          </a:xfrm>
        </p:grpSpPr>
        <p:sp>
          <p:nvSpPr>
            <p:cNvPr id="8" name="TextBox 8"/>
            <p:cNvSpPr txBox="1"/>
            <p:nvPr/>
          </p:nvSpPr>
          <p:spPr>
            <a:xfrm>
              <a:off x="0" y="-247651"/>
              <a:ext cx="16336459" cy="4172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1500" dirty="0">
                  <a:solidFill>
                    <a:srgbClr val="2F665C"/>
                  </a:solidFill>
                  <a:latin typeface="Impact" panose="020B0806030902050204" pitchFamily="34" charset="0"/>
                </a:rPr>
                <a:t>TEXTOS ARGUMENTATIVOS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00971" y="3999910"/>
              <a:ext cx="12934515" cy="123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5"/>
                </a:lnSpc>
              </a:pPr>
              <a:r>
                <a:rPr lang="en-US" sz="4400" spc="256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Lenguaje</a:t>
              </a:r>
              <a:r>
                <a:rPr lang="en-US" sz="4400" spc="256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spc="256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comunicación</a:t>
              </a:r>
              <a:r>
                <a:rPr lang="en-US" sz="4400" spc="256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</a:t>
              </a:r>
              <a:r>
                <a:rPr lang="en-US" sz="4400" spc="256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literatura</a:t>
              </a:r>
              <a:r>
                <a:rPr lang="en-US" sz="4400" spc="256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37256" y="5953334"/>
            <a:ext cx="3943718" cy="280362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07784" y="7419017"/>
            <a:ext cx="5329472" cy="111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Olga Gutiérrez </a:t>
            </a:r>
            <a:r>
              <a:rPr lang="en-US" sz="36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Astorga</a:t>
            </a:r>
            <a:r>
              <a:rPr lang="en-US" sz="36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4480"/>
              </a:lnSpc>
            </a:pPr>
            <a:r>
              <a:rPr lang="en-US" sz="36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Claudia Jorquera García</a:t>
            </a:r>
            <a:r>
              <a:rPr lang="en-US" sz="3200" dirty="0">
                <a:solidFill>
                  <a:srgbClr val="2F665C"/>
                </a:solidFill>
                <a:latin typeface="Glacial Indifference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TEXTOS ARGUMENTATIVOS">
            <a:hlinkClick r:id="" action="ppaction://media"/>
            <a:extLst>
              <a:ext uri="{FF2B5EF4-FFF2-40B4-BE49-F238E27FC236}">
                <a16:creationId xmlns:a16="http://schemas.microsoft.com/office/drawing/2014/main" id="{C635D479-9CEE-4936-A373-0A284EB838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095500"/>
            <a:ext cx="14020800" cy="7886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65EBEC2-A711-47BC-BE55-253426AEFFFB}"/>
              </a:ext>
            </a:extLst>
          </p:cNvPr>
          <p:cNvSpPr txBox="1"/>
          <p:nvPr/>
        </p:nvSpPr>
        <p:spPr>
          <a:xfrm>
            <a:off x="685800" y="4191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latin typeface="Impact" panose="020B0806030902050204" pitchFamily="34" charset="0"/>
              </a:rPr>
              <a:t>Video para acompañar el aprendizaje…</a:t>
            </a:r>
            <a:endParaRPr lang="es-CL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2029" y="1011813"/>
            <a:ext cx="9547271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00"/>
              </a:lnSpc>
              <a:spcBef>
                <a:spcPct val="0"/>
              </a:spcBef>
            </a:pPr>
            <a:r>
              <a:rPr lang="en-US" sz="11500" dirty="0">
                <a:solidFill>
                  <a:srgbClr val="61A498"/>
                </a:solidFill>
                <a:latin typeface="Impact" panose="020B0806030902050204" pitchFamily="34" charset="0"/>
              </a:rPr>
              <a:t>OBJETIVO DE LA CLASE: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57374" y="4754528"/>
            <a:ext cx="8856580" cy="237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1"/>
              </a:lnSpc>
            </a:pP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⦁</a:t>
            </a: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Reforzar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escritura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a </a:t>
            </a: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través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elaboración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un </a:t>
            </a: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</a:t>
            </a:r>
          </a:p>
          <a:p>
            <a:pPr>
              <a:lnSpc>
                <a:spcPts val="6441"/>
              </a:lnSpc>
            </a:pP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carácter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argumentativo</a:t>
            </a:r>
            <a:r>
              <a:rPr lang="en-US" sz="44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4160405" y="-7314054"/>
            <a:ext cx="13837611" cy="23811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1044992" y="8657798"/>
            <a:ext cx="3329439" cy="4323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390573">
            <a:off x="15454084" y="-1820082"/>
            <a:ext cx="3889327" cy="5051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2125005"/>
            <a:ext cx="4700142" cy="4933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00520">
            <a:off x="-1654511" y="4240199"/>
            <a:ext cx="5366422" cy="92344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12928" y="6505776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233487">
            <a:off x="15369461" y="-1975663"/>
            <a:ext cx="3779678" cy="65039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640572">
            <a:off x="15842951" y="-1282098"/>
            <a:ext cx="3329439" cy="4323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723665" y="-1619513"/>
            <a:ext cx="2752365" cy="47362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7259300" y="7137992"/>
            <a:ext cx="2752365" cy="47362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-2894361"/>
            <a:ext cx="3329439" cy="4323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594580" y="8857413"/>
            <a:ext cx="3329439" cy="43239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419136">
            <a:off x="11033921" y="3763729"/>
            <a:ext cx="5497613" cy="118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199" spc="31" dirty="0">
                <a:solidFill>
                  <a:srgbClr val="2F665C"/>
                </a:solidFill>
                <a:latin typeface="Glacial Indifference Bold"/>
              </a:rPr>
              <a:t>¿CONOCEN LOS TEXTOS ARGUMENTATIVOS?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348661" y="1883682"/>
            <a:ext cx="3364705" cy="28263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23664" y="421334"/>
            <a:ext cx="1106354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240"/>
              </a:lnSpc>
              <a:spcBef>
                <a:spcPct val="0"/>
              </a:spcBef>
            </a:pPr>
            <a:r>
              <a:rPr lang="en-US" sz="11500" dirty="0">
                <a:solidFill>
                  <a:srgbClr val="61A498"/>
                </a:solidFill>
                <a:latin typeface="Impact" panose="020B0806030902050204" pitchFamily="34" charset="0"/>
              </a:rPr>
              <a:t>LLUVIA DE IDEAS</a:t>
            </a:r>
          </a:p>
        </p:txBody>
      </p:sp>
      <p:sp>
        <p:nvSpPr>
          <p:cNvPr id="13" name="TextBox 13"/>
          <p:cNvSpPr txBox="1"/>
          <p:nvPr/>
        </p:nvSpPr>
        <p:spPr>
          <a:xfrm rot="-447816">
            <a:off x="6101665" y="8277050"/>
            <a:ext cx="6518137" cy="110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2F665C"/>
                </a:solidFill>
                <a:latin typeface="Glacial Indifference Bold"/>
              </a:rPr>
              <a:t>¿ALGUNA VEZ HAN ESCRITO UN TEXTO ARGUMENTATIVO?</a:t>
            </a:r>
          </a:p>
        </p:txBody>
      </p:sp>
      <p:sp>
        <p:nvSpPr>
          <p:cNvPr id="14" name="TextBox 14"/>
          <p:cNvSpPr txBox="1"/>
          <p:nvPr/>
        </p:nvSpPr>
        <p:spPr>
          <a:xfrm rot="1095962">
            <a:off x="405595" y="3584434"/>
            <a:ext cx="5937822" cy="110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2F665C"/>
                </a:solidFill>
                <a:latin typeface="Open Sans Bold"/>
              </a:rPr>
              <a:t>¿QUÉ ENTIENDEN POR UN TEXTO ARGUMENTATIVO?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83349" y="6126416"/>
            <a:ext cx="7038516" cy="68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en-US" sz="4029" dirty="0">
                <a:solidFill>
                  <a:srgbClr val="2F665C"/>
                </a:solidFill>
                <a:latin typeface="Open Sans Bold"/>
              </a:rPr>
              <a:t>¿QUÉ ES ARGUMENTAR?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224514">
            <a:off x="-4122624" y="-2255465"/>
            <a:ext cx="10229379" cy="176025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13972" y="-1820082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636020" y="7495766"/>
            <a:ext cx="3427236" cy="4450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8269" y="1826556"/>
            <a:ext cx="6172200" cy="61722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22822" y="1121234"/>
            <a:ext cx="674939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16"/>
              </a:lnSpc>
              <a:spcBef>
                <a:spcPct val="0"/>
              </a:spcBef>
            </a:pPr>
            <a:r>
              <a:rPr lang="en-US" sz="11500" dirty="0">
                <a:solidFill>
                  <a:srgbClr val="2F665C"/>
                </a:solidFill>
                <a:latin typeface="Impact" panose="020B0806030902050204" pitchFamily="34" charset="0"/>
              </a:rPr>
              <a:t>¿QUÉ SON?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01731" y="2956784"/>
            <a:ext cx="8926263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</a:t>
            </a:r>
            <a:r>
              <a:rPr lang="en-US" sz="60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60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se </a:t>
            </a:r>
            <a:r>
              <a:rPr lang="en-US" sz="60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encargan</a:t>
            </a:r>
            <a:r>
              <a:rPr lang="en-US" sz="60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6000" b="1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expresar</a:t>
            </a:r>
            <a:r>
              <a:rPr lang="en-US" sz="6000" b="1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6000" b="1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rebatir</a:t>
            </a:r>
            <a:r>
              <a:rPr lang="en-US" sz="60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 </a:t>
            </a:r>
          </a:p>
          <a:p>
            <a:pPr algn="ctr">
              <a:lnSpc>
                <a:spcPts val="6300"/>
              </a:lnSpc>
            </a:pPr>
            <a:r>
              <a:rPr lang="en-US" sz="6000" b="1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opinión</a:t>
            </a:r>
            <a:r>
              <a:rPr lang="en-US" sz="6000" b="1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el fin de </a:t>
            </a:r>
            <a:r>
              <a:rPr lang="en-US" sz="60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persuadir</a:t>
            </a:r>
            <a:r>
              <a:rPr lang="en-US" sz="6000" spc="4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lector con </a:t>
            </a:r>
            <a:r>
              <a:rPr lang="en-US" sz="6000" spc="4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argumentos</a:t>
            </a:r>
            <a:r>
              <a:rPr lang="en-US" sz="4200" spc="42" dirty="0">
                <a:solidFill>
                  <a:srgbClr val="2F665C"/>
                </a:solidFill>
                <a:latin typeface="Glacial Indifference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22595" y="-968572"/>
            <a:ext cx="8730810" cy="150237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28594" y="183322"/>
            <a:ext cx="7566945" cy="3012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40"/>
              </a:lnSpc>
              <a:spcBef>
                <a:spcPct val="0"/>
              </a:spcBef>
            </a:pPr>
            <a:r>
              <a:rPr lang="en-US" sz="9600" dirty="0">
                <a:solidFill>
                  <a:srgbClr val="2F665C"/>
                </a:solidFill>
                <a:latin typeface="Impact" panose="020B0806030902050204" pitchFamily="34" charset="0"/>
              </a:rPr>
              <a:t>¿CUÁL ES SU FUNCIÓN?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907027">
            <a:off x="-673786" y="5107340"/>
            <a:ext cx="4836975" cy="83233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390573">
            <a:off x="-1382728" y="3679790"/>
            <a:ext cx="3889327" cy="5051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80620" y="6205327"/>
            <a:ext cx="2429839" cy="1793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61598" y="430972"/>
            <a:ext cx="3825951" cy="32694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39939" y="3384304"/>
            <a:ext cx="6315162" cy="87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00"/>
              </a:lnSpc>
            </a:pPr>
            <a:r>
              <a:rPr lang="en-US" sz="4800" spc="5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Expresar</a:t>
            </a:r>
            <a:r>
              <a:rPr lang="en-US" sz="4800" spc="5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4800" spc="5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opinión</a:t>
            </a:r>
            <a:r>
              <a:rPr lang="en-US" sz="4800" spc="5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59411" y="4597374"/>
            <a:ext cx="6315162" cy="84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Demostrar</a:t>
            </a:r>
            <a:r>
              <a:rPr lang="en-US" sz="5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tesis</a:t>
            </a:r>
            <a:endParaRPr lang="en-US" sz="5400" dirty="0">
              <a:solidFill>
                <a:srgbClr val="2F66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55101" y="6055184"/>
            <a:ext cx="6315162" cy="8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Convencer</a:t>
            </a:r>
            <a:r>
              <a:rPr lang="en-US" sz="5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 lector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38632" y="8267934"/>
            <a:ext cx="7556720" cy="1798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través</a:t>
            </a:r>
            <a:r>
              <a:rPr lang="en-US" sz="5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argumentos</a:t>
            </a:r>
            <a:r>
              <a:rPr lang="en-US" sz="5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válidos</a:t>
            </a:r>
            <a:r>
              <a:rPr lang="en-US" sz="5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US" sz="5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coherentes</a:t>
            </a:r>
            <a:endParaRPr lang="en-US" sz="5400" dirty="0">
              <a:solidFill>
                <a:srgbClr val="2F66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13763" y="-1155330"/>
            <a:ext cx="3329439" cy="432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6132837" y="8125026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961650">
            <a:off x="16623406" y="-2402205"/>
            <a:ext cx="3329189" cy="57287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741675">
            <a:off x="-1321694" y="7105674"/>
            <a:ext cx="3329189" cy="57287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42592" y="3198311"/>
            <a:ext cx="2824957" cy="26297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52515" y="3198311"/>
            <a:ext cx="2582971" cy="25876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316848" y="3029132"/>
            <a:ext cx="3333197" cy="2727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39915" y="3198311"/>
            <a:ext cx="2467166" cy="24513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35079" y="262169"/>
            <a:ext cx="11931178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2"/>
              </a:lnSpc>
              <a:spcBef>
                <a:spcPct val="0"/>
              </a:spcBef>
            </a:pPr>
            <a:r>
              <a:rPr lang="en-US" sz="9600" dirty="0">
                <a:solidFill>
                  <a:srgbClr val="2F665C"/>
                </a:solidFill>
                <a:latin typeface="Impact" panose="020B0806030902050204" pitchFamily="34" charset="0"/>
              </a:rPr>
              <a:t>TIPOS DE TEXTOS ARGUMENTATIVOS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900" y="2985288"/>
            <a:ext cx="3013722" cy="30137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5465644">
            <a:off x="8691220" y="5965589"/>
            <a:ext cx="905560" cy="48570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265771" y="6978084"/>
            <a:ext cx="4259370" cy="2280216"/>
            <a:chOff x="0" y="0"/>
            <a:chExt cx="5679160" cy="304028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5679160" cy="1404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spc="481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TEXTOS PERIODÍSTICOS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573438"/>
              <a:ext cx="5679160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Cartas al director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Columnas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opinión</a:t>
              </a:r>
              <a:endParaRPr lang="en-US" sz="3000" spc="3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751482" y="6978084"/>
            <a:ext cx="3575758" cy="1708716"/>
            <a:chOff x="0" y="0"/>
            <a:chExt cx="4767677" cy="227828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4767677" cy="1404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spc="481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DEBATES ORALES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73438"/>
              <a:ext cx="476767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Foros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opinión</a:t>
              </a:r>
              <a:endParaRPr lang="en-US" sz="3000" spc="3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4420" y="6896157"/>
            <a:ext cx="3575758" cy="500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300" spc="481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ENSAYO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5285360">
            <a:off x="1642377" y="5897997"/>
            <a:ext cx="1021484" cy="54788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5127402">
            <a:off x="12808624" y="6055828"/>
            <a:ext cx="905560" cy="48570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693081" y="6879531"/>
            <a:ext cx="2674576" cy="114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 CIENTÍFICOS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07160" y="6814761"/>
            <a:ext cx="2299921" cy="114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 JURÍDICOS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5290613">
            <a:off x="4577589" y="6055828"/>
            <a:ext cx="905560" cy="48570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5504729">
            <a:off x="16377252" y="5869461"/>
            <a:ext cx="905560" cy="4857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869904">
            <a:off x="11565864" y="-6276133"/>
            <a:ext cx="10927745" cy="18804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825910" y="282328"/>
            <a:ext cx="7779444" cy="284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04"/>
              </a:lnSpc>
            </a:pPr>
            <a:r>
              <a:rPr lang="en-US" sz="5600">
                <a:solidFill>
                  <a:srgbClr val="FFF9F9"/>
                </a:solidFill>
                <a:latin typeface="Pacifico Italics"/>
              </a:rPr>
              <a:t>ESTRUCTURA DE UN TEXTO ARGUMENTATIVO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36594" y="7039177"/>
            <a:ext cx="6417016" cy="3423214"/>
            <a:chOff x="0" y="-47625"/>
            <a:chExt cx="8556022" cy="4564284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8556022" cy="85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 b="1" spc="613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ARGUMENTOS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95355"/>
              <a:ext cx="8556022" cy="3521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0"/>
                </a:lnSpc>
              </a:pP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Fundamentos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la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tesis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pueden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ser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datos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estadísticos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opiniones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expertos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entre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otras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81960" y="6564208"/>
            <a:ext cx="5595058" cy="3264492"/>
            <a:chOff x="0" y="-28575"/>
            <a:chExt cx="7460077" cy="4352656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7460077" cy="688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b="1" spc="481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CONCLUSIÓN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02776"/>
              <a:ext cx="7460077" cy="3521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0"/>
                </a:lnSpc>
              </a:pP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Argumentos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finales y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reflexiones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que dan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cierre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 lo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expuesto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reafirman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la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tesis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238327">
            <a:off x="14257072" y="5664511"/>
            <a:ext cx="4737859" cy="81528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29737" y="4405253"/>
            <a:ext cx="3329439" cy="43239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19683" y="368053"/>
            <a:ext cx="2637881" cy="240766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36594" y="3764128"/>
            <a:ext cx="5337213" cy="2113508"/>
            <a:chOff x="0" y="-47625"/>
            <a:chExt cx="7116284" cy="281801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7116284" cy="852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7"/>
                </a:lnSpc>
              </a:pPr>
              <a:r>
                <a:rPr lang="en-US" sz="4205" b="1" spc="614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INTRODUCCIÓN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42293"/>
              <a:ext cx="7116284" cy="17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52"/>
                </a:lnSpc>
              </a:pPr>
              <a:r>
                <a:rPr lang="en-US" sz="3568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 </a:t>
              </a:r>
              <a:r>
                <a:rPr lang="en-US" sz="3568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presenta</a:t>
              </a:r>
              <a:r>
                <a:rPr lang="en-US" sz="3568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el </a:t>
              </a:r>
              <a:r>
                <a:rPr lang="en-US" sz="3568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tema</a:t>
              </a:r>
              <a:r>
                <a:rPr lang="en-US" sz="3568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 </a:t>
              </a:r>
              <a:r>
                <a:rPr lang="en-US" sz="3568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tratar</a:t>
              </a:r>
              <a:r>
                <a:rPr lang="en-US" sz="3568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67014" y="3831137"/>
            <a:ext cx="5595058" cy="2063868"/>
            <a:chOff x="0" y="-47625"/>
            <a:chExt cx="7460077" cy="275182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7460077" cy="85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 b="1" spc="613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TESIS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95355"/>
              <a:ext cx="7460077" cy="1708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50"/>
                </a:lnSpc>
              </a:pP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Opinión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 idea que se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tiene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sobre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el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tema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 </a:t>
              </a:r>
              <a:r>
                <a:rPr lang="en-US" sz="3500" spc="35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tratar</a:t>
              </a:r>
              <a:r>
                <a:rPr lang="en-US" sz="3500" spc="35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6020" y="-2161974"/>
            <a:ext cx="3329439" cy="432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961650">
            <a:off x="16623406" y="-2402205"/>
            <a:ext cx="3329189" cy="5728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741675">
            <a:off x="-1664594" y="7612104"/>
            <a:ext cx="3329189" cy="57287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60071" y="262169"/>
            <a:ext cx="11931178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2"/>
              </a:lnSpc>
              <a:spcBef>
                <a:spcPct val="0"/>
              </a:spcBef>
            </a:pPr>
            <a:r>
              <a:rPr lang="en-US" sz="8800" dirty="0">
                <a:solidFill>
                  <a:srgbClr val="2F665C"/>
                </a:solidFill>
                <a:latin typeface="Impact" panose="020B0806030902050204" pitchFamily="34" charset="0"/>
              </a:rPr>
              <a:t>EJEMPLO DE TEXTO ARGUMENTATIVO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3703" y="5523586"/>
            <a:ext cx="13053202" cy="282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un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lado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el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tiempo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el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convertirá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difícil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conseguir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Por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otra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contaminación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haciendo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estragos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distintas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masas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tenemos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disposcición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ONU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mencionan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hacemos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antes de 2030 la tierra </a:t>
            </a:r>
            <a:r>
              <a:rPr lang="en-US" sz="32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desaparecerá</a:t>
            </a:r>
            <a:r>
              <a:rPr lang="en-US" sz="32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2050.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11803" y="9140186"/>
            <a:ext cx="1633453" cy="5821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07914" y="4271991"/>
            <a:ext cx="2776930" cy="67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54577" y="2900405"/>
            <a:ext cx="5177683" cy="67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942051"/>
            <a:ext cx="4300500" cy="67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8935430"/>
            <a:ext cx="4186040" cy="65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4088" b="1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23106" y="3046340"/>
            <a:ext cx="12165346" cy="55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Actualmente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poca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difusión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escacez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93954" y="4055745"/>
            <a:ext cx="12165346" cy="117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Considero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es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urgente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comenzar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planificar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estrategias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conservación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para la </a:t>
            </a:r>
            <a:r>
              <a:rPr lang="en-US" sz="34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humanidad</a:t>
            </a:r>
            <a:r>
              <a:rPr lang="en-US" sz="34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45257" y="8781588"/>
            <a:ext cx="12325847" cy="111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1"/>
              </a:lnSpc>
            </a:pP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Seamos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capaces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reaccionar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comencemos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cuidar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sin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agua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hay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 </a:t>
            </a:r>
            <a:r>
              <a:rPr lang="en-US" sz="3215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planeta</a:t>
            </a:r>
            <a:r>
              <a:rPr lang="en-US" sz="3215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89653" y="6590105"/>
            <a:ext cx="1633453" cy="5821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69313" y="4357716"/>
            <a:ext cx="1633453" cy="5821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03667" y="3515532"/>
            <a:ext cx="1438878" cy="5127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684646">
            <a:off x="15127360" y="6329938"/>
            <a:ext cx="4263879" cy="733719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6803270"/>
            <a:ext cx="8115300" cy="2455030"/>
            <a:chOff x="0" y="0"/>
            <a:chExt cx="10820400" cy="327337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273373" cy="327337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CE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278990" y="474636"/>
              <a:ext cx="6541410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Enviar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una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foto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la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actividad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correo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del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docente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8724900" cy="2599027"/>
            <a:chOff x="0" y="0"/>
            <a:chExt cx="10820402" cy="3465369"/>
          </a:xfrm>
        </p:grpSpPr>
        <p:sp>
          <p:nvSpPr>
            <p:cNvPr id="8" name="TextBox 8"/>
            <p:cNvSpPr txBox="1"/>
            <p:nvPr/>
          </p:nvSpPr>
          <p:spPr>
            <a:xfrm>
              <a:off x="4278990" y="474636"/>
              <a:ext cx="6541412" cy="2990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Escribir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una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columna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opinión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sobre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el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calentamiento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global (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agregar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un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dibujo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 imagen).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3273373" cy="3273373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CE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028700" y="3915985"/>
            <a:ext cx="8115302" cy="2599027"/>
            <a:chOff x="0" y="0"/>
            <a:chExt cx="10820402" cy="346536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273373" cy="3273373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ECE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4278991" y="474636"/>
              <a:ext cx="6541411" cy="2990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texto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debe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tener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al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menos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dos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argumentos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coherentes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justificando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una </a:t>
              </a:r>
              <a:r>
                <a:rPr lang="en-US" sz="3000" spc="30" dirty="0" err="1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tesis</a:t>
              </a:r>
              <a:r>
                <a:rPr lang="en-US" sz="3000" spc="30" dirty="0">
                  <a:solidFill>
                    <a:srgbClr val="2F665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8120" y="1399635"/>
            <a:ext cx="1606088" cy="17131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1696" y="4298415"/>
            <a:ext cx="1662512" cy="169017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53430" y="7249086"/>
            <a:ext cx="815469" cy="15633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06926" y="4101726"/>
            <a:ext cx="6563753" cy="540309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098947" y="1475105"/>
            <a:ext cx="7537866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43"/>
              </a:lnSpc>
              <a:spcBef>
                <a:spcPct val="0"/>
              </a:spcBef>
            </a:pPr>
            <a:r>
              <a:rPr lang="en-US" sz="13800" dirty="0">
                <a:solidFill>
                  <a:srgbClr val="2F665C"/>
                </a:solidFill>
                <a:latin typeface="Impact" panose="020B0806030902050204" pitchFamily="34" charset="0"/>
              </a:rPr>
              <a:t>ACTIVIDAD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98947" y="3027070"/>
            <a:ext cx="6671732" cy="159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3"/>
              </a:lnSpc>
            </a:pPr>
            <a:r>
              <a:rPr lang="en-US" sz="460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¡Tu </a:t>
            </a:r>
            <a:r>
              <a:rPr lang="en-US" sz="4602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puedes</a:t>
            </a:r>
            <a:r>
              <a:rPr lang="en-US" sz="4602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>
              <a:lnSpc>
                <a:spcPts val="6443"/>
              </a:lnSpc>
            </a:pPr>
            <a:endParaRPr lang="en-US" sz="4602" dirty="0">
              <a:solidFill>
                <a:srgbClr val="2F665C"/>
              </a:solidFill>
              <a:latin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305161" y="6313865"/>
            <a:ext cx="5125437" cy="146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Recuerda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cualquier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duda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puedes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escribirme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mi </a:t>
            </a: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correo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electrónico</a:t>
            </a:r>
            <a:r>
              <a:rPr lang="en-US" sz="2800" dirty="0">
                <a:solidFill>
                  <a:srgbClr val="2F66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371</Words>
  <Application>Microsoft Office PowerPoint</Application>
  <PresentationFormat>Personalizado</PresentationFormat>
  <Paragraphs>54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Glacial Indifference Bold</vt:lpstr>
      <vt:lpstr>Calibri</vt:lpstr>
      <vt:lpstr>Open Sans</vt:lpstr>
      <vt:lpstr>Glacial Indifference</vt:lpstr>
      <vt:lpstr>Open Sans Bold</vt:lpstr>
      <vt:lpstr>Impact</vt:lpstr>
      <vt:lpstr>Pacifico Italics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Green Art Advertising Presentation</dc:title>
  <dc:creator>Olga Alexandra Gutierrez Astorga</dc:creator>
  <cp:lastModifiedBy>olgag</cp:lastModifiedBy>
  <cp:revision>10</cp:revision>
  <dcterms:created xsi:type="dcterms:W3CDTF">2006-08-16T00:00:00Z</dcterms:created>
  <dcterms:modified xsi:type="dcterms:W3CDTF">2020-05-24T21:16:15Z</dcterms:modified>
  <dc:identifier>DAD7xh21zAo</dc:identifier>
</cp:coreProperties>
</file>