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Impact" panose="020B0806030902050204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uPD36vkxPE?feature=oembed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7725">
            <a:off x="3769147" y="2916722"/>
            <a:ext cx="11198266" cy="35427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29449" y="4113059"/>
            <a:ext cx="10790732" cy="164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49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Impact" panose="020B0806030902050204" pitchFamily="34" charset="0"/>
              </a:rPr>
              <a:t>LENGUAJE FIFURADO Y POESÍA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36974" y="9079361"/>
            <a:ext cx="758759" cy="8379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15872">
            <a:off x="15082720" y="6359318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756806">
            <a:off x="3817252" y="8205418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345741">
            <a:off x="12834236" y="9064729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613088" y="3220995"/>
            <a:ext cx="9953042" cy="129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5"/>
              </a:lnSpc>
              <a:spcBef>
                <a:spcPct val="0"/>
              </a:spcBef>
            </a:pPr>
            <a:r>
              <a:rPr lang="en-US" sz="7200" spc="-158" dirty="0">
                <a:solidFill>
                  <a:srgbClr val="000000"/>
                </a:solidFill>
                <a:latin typeface="Century Gothic" panose="020B0502020202020204" pitchFamily="34" charset="0"/>
              </a:rPr>
              <a:t>Clase N°4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04951" y="6720123"/>
            <a:ext cx="663972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Olga Gutiérrez Astorga</a:t>
            </a: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Claudia Jorquera Gacía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1641" y="400050"/>
            <a:ext cx="16333247" cy="5801028"/>
            <a:chOff x="0" y="533400"/>
            <a:chExt cx="21777663" cy="7734703"/>
          </a:xfrm>
        </p:grpSpPr>
        <p:sp>
          <p:nvSpPr>
            <p:cNvPr id="3" name="TextBox 3"/>
            <p:cNvSpPr txBox="1"/>
            <p:nvPr/>
          </p:nvSpPr>
          <p:spPr>
            <a:xfrm>
              <a:off x="0" y="533400"/>
              <a:ext cx="16544175" cy="4726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686"/>
                </a:lnSpc>
              </a:pPr>
              <a:r>
                <a:rPr lang="en-US" sz="16101" dirty="0">
                  <a:solidFill>
                    <a:srgbClr val="000000"/>
                  </a:solidFill>
                  <a:latin typeface="Impact" panose="020B0806030902050204" pitchFamily="34" charset="0"/>
                </a:rPr>
                <a:t>Meta de </a:t>
              </a:r>
            </a:p>
            <a:p>
              <a:pPr>
                <a:lnSpc>
                  <a:spcPts val="13686"/>
                </a:lnSpc>
              </a:pPr>
              <a:r>
                <a:rPr lang="en-US" sz="16101" dirty="0">
                  <a:solidFill>
                    <a:srgbClr val="000000"/>
                  </a:solidFill>
                  <a:latin typeface="Impact" panose="020B0806030902050204" pitchFamily="34" charset="0"/>
                </a:rPr>
                <a:t>la clase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209938"/>
              <a:ext cx="21777663" cy="1058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2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97287" y="2331798"/>
            <a:ext cx="2256625" cy="21212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14560" y="3189835"/>
            <a:ext cx="2256625" cy="21212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86105" y="5054957"/>
            <a:ext cx="2256625" cy="21212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2160" t="17796" r="14927" b="21823"/>
          <a:stretch>
            <a:fillRect/>
          </a:stretch>
        </p:blipFill>
        <p:spPr>
          <a:xfrm rot="-311875">
            <a:off x="11747706" y="2933480"/>
            <a:ext cx="1108364" cy="9178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34025" t="15329" r="31970" b="16663"/>
          <a:stretch>
            <a:fillRect/>
          </a:stretch>
        </p:blipFill>
        <p:spPr>
          <a:xfrm rot="648307">
            <a:off x="12628668" y="5544071"/>
            <a:ext cx="571500" cy="114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 l="23386" t="16682" r="26825" b="17273"/>
          <a:stretch>
            <a:fillRect/>
          </a:stretch>
        </p:blipFill>
        <p:spPr>
          <a:xfrm rot="520720">
            <a:off x="14990002" y="3687608"/>
            <a:ext cx="848591" cy="11256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789926">
            <a:off x="10940464" y="2085248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915872">
            <a:off x="14117791" y="6688041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4540450">
            <a:off x="16224780" y="3050290"/>
            <a:ext cx="294237" cy="2824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262007">
            <a:off x="-1112840" y="8630065"/>
            <a:ext cx="20474267" cy="647731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91641" y="4786461"/>
            <a:ext cx="10168587" cy="387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Comprender  e identificar </a:t>
            </a:r>
          </a:p>
          <a:p>
            <a:pPr algn="ctr">
              <a:lnSpc>
                <a:spcPts val="7696"/>
              </a:lnSpc>
            </a:pP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el lenguaje figurado a través de la lectura y el análisis de un poema.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856755" y="2711370"/>
            <a:ext cx="2062295" cy="1837318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ED94826-A268-44EB-998D-8E8A3A165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314560" y="7305678"/>
            <a:ext cx="1667773" cy="1667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4234307" y="601474"/>
            <a:ext cx="4279619" cy="103236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33821">
            <a:off x="1025946" y="1785535"/>
            <a:ext cx="9585460" cy="23177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10590564" y="2811244"/>
            <a:ext cx="7704150" cy="46645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10382" y="1619319"/>
            <a:ext cx="4844147" cy="704836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68224" y="2250591"/>
            <a:ext cx="3948829" cy="5603739"/>
            <a:chOff x="0" y="0"/>
            <a:chExt cx="3539490" cy="5022850"/>
          </a:xfrm>
        </p:grpSpPr>
        <p:sp>
          <p:nvSpPr>
            <p:cNvPr id="7" name="Freeform 7"/>
            <p:cNvSpPr/>
            <p:nvPr/>
          </p:nvSpPr>
          <p:spPr>
            <a:xfrm>
              <a:off x="-3810" y="0"/>
              <a:ext cx="3550920" cy="5024120"/>
            </a:xfrm>
            <a:custGeom>
              <a:avLst/>
              <a:gdLst/>
              <a:ahLst/>
              <a:cxnLst/>
              <a:rect l="l" t="t" r="r" b="b"/>
              <a:pathLst>
                <a:path w="3550920" h="5024120">
                  <a:moveTo>
                    <a:pt x="3539490" y="4999990"/>
                  </a:moveTo>
                  <a:lnTo>
                    <a:pt x="3464560" y="4999990"/>
                  </a:lnTo>
                  <a:lnTo>
                    <a:pt x="3406140" y="4969510"/>
                  </a:lnTo>
                  <a:lnTo>
                    <a:pt x="222250" y="4992370"/>
                  </a:lnTo>
                  <a:lnTo>
                    <a:pt x="163830" y="5022850"/>
                  </a:lnTo>
                  <a:lnTo>
                    <a:pt x="7620" y="5024120"/>
                  </a:lnTo>
                  <a:lnTo>
                    <a:pt x="7620" y="3315970"/>
                  </a:lnTo>
                  <a:cubicBezTo>
                    <a:pt x="7620" y="3315970"/>
                    <a:pt x="0" y="2907030"/>
                    <a:pt x="7620" y="2654300"/>
                  </a:cubicBezTo>
                  <a:cubicBezTo>
                    <a:pt x="15240" y="2401570"/>
                    <a:pt x="7620" y="2263140"/>
                    <a:pt x="7620" y="2263140"/>
                  </a:cubicBezTo>
                  <a:lnTo>
                    <a:pt x="6350" y="934720"/>
                  </a:lnTo>
                  <a:lnTo>
                    <a:pt x="5080" y="0"/>
                  </a:lnTo>
                  <a:lnTo>
                    <a:pt x="440690" y="0"/>
                  </a:lnTo>
                  <a:lnTo>
                    <a:pt x="528320" y="41910"/>
                  </a:lnTo>
                  <a:cubicBezTo>
                    <a:pt x="528320" y="41910"/>
                    <a:pt x="1480820" y="19050"/>
                    <a:pt x="1704340" y="38100"/>
                  </a:cubicBezTo>
                  <a:cubicBezTo>
                    <a:pt x="1927860" y="57150"/>
                    <a:pt x="3208020" y="41910"/>
                    <a:pt x="3208020" y="41910"/>
                  </a:cubicBezTo>
                  <a:lnTo>
                    <a:pt x="3260090" y="0"/>
                  </a:lnTo>
                  <a:lnTo>
                    <a:pt x="3539490" y="0"/>
                  </a:lnTo>
                  <a:lnTo>
                    <a:pt x="3539490" y="1129030"/>
                  </a:lnTo>
                  <a:cubicBezTo>
                    <a:pt x="3539490" y="1129030"/>
                    <a:pt x="3547110" y="2181860"/>
                    <a:pt x="3539490" y="2479040"/>
                  </a:cubicBezTo>
                  <a:cubicBezTo>
                    <a:pt x="3531870" y="2776220"/>
                    <a:pt x="3539490" y="3577590"/>
                    <a:pt x="3539490" y="3577590"/>
                  </a:cubicBezTo>
                  <a:cubicBezTo>
                    <a:pt x="3539490" y="3577590"/>
                    <a:pt x="3550920" y="3818890"/>
                    <a:pt x="3539490" y="3977640"/>
                  </a:cubicBezTo>
                  <a:cubicBezTo>
                    <a:pt x="3528060" y="4138930"/>
                    <a:pt x="3539490" y="4999990"/>
                    <a:pt x="3539490" y="4999990"/>
                  </a:cubicBezTo>
                  <a:close/>
                </a:path>
              </a:pathLst>
            </a:custGeom>
            <a:blipFill>
              <a:blip r:embed="rId8"/>
              <a:stretch>
                <a:fillRect l="-20948" r="-20996" b="-25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939770" y="4290684"/>
            <a:ext cx="8868694" cy="348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4"/>
              </a:lnSpc>
            </a:pPr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Responde las siguientes preguntas para que podamos activar conocimientos previos:</a:t>
            </a:r>
          </a:p>
          <a:p>
            <a:pPr algn="ctr">
              <a:lnSpc>
                <a:spcPts val="4584"/>
              </a:lnSpc>
            </a:pPr>
            <a:endParaRPr sz="1050" dirty="0">
              <a:latin typeface="Century Gothic" panose="020B0502020202020204" pitchFamily="34" charset="0"/>
            </a:endParaRPr>
          </a:p>
          <a:p>
            <a:pPr marL="1075929" lvl="1" indent="-537964">
              <a:lnSpc>
                <a:spcPts val="4584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¿Recuerdas las figuras literarias?</a:t>
            </a:r>
          </a:p>
          <a:p>
            <a:pPr marL="1075929" lvl="1" indent="-537964">
              <a:lnSpc>
                <a:spcPts val="4584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¿Cuáles figuras literarias recuerdas?</a:t>
            </a:r>
          </a:p>
          <a:p>
            <a:pPr marL="1075929" lvl="1" indent="-537964">
              <a:lnSpc>
                <a:spcPts val="4584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¿Sabes para qué sirven?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36352" y="1984764"/>
            <a:ext cx="9038430" cy="1797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38"/>
              </a:lnSpc>
            </a:pPr>
            <a:r>
              <a:rPr lang="en-US" sz="6000" dirty="0">
                <a:solidFill>
                  <a:srgbClr val="000000"/>
                </a:solidFill>
                <a:latin typeface="Impact" panose="020B0806030902050204" pitchFamily="34" charset="0"/>
              </a:rPr>
              <a:t>Activación de conocimientos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pic>
        <p:nvPicPr>
          <p:cNvPr id="2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0B5EA91-B52D-4550-9717-06938277F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1593" y="217274"/>
            <a:ext cx="1583372" cy="158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28" y="1285848"/>
            <a:ext cx="13216030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FAE0B1E-050F-4BA3-8ACA-A13844213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68536" y="6761595"/>
            <a:ext cx="2239557" cy="223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832757" y="2429968"/>
            <a:ext cx="6614073" cy="499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3"/>
              </a:lnSpc>
              <a:spcBef>
                <a:spcPct val="0"/>
              </a:spcBef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7775" y="1290638"/>
            <a:ext cx="15792450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97035E3-D444-41E9-870A-6B32A02EB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3528" y="490165"/>
            <a:ext cx="1600944" cy="160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815080F-6BE1-45DF-AFC3-283AF3FF2F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44331">
            <a:off x="499811" y="628096"/>
            <a:ext cx="7773256" cy="2459176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6985363-C992-4DA8-B203-44DB624A23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559285">
            <a:off x="9571469" y="1999557"/>
            <a:ext cx="7467368" cy="6109665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7561DF16-CF6D-4280-A76E-54DE73279D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32523" y="2335137"/>
            <a:ext cx="6945260" cy="5884529"/>
          </a:xfrm>
          <a:prstGeom prst="rect">
            <a:avLst/>
          </a:prstGeom>
        </p:spPr>
      </p:pic>
      <p:pic>
        <p:nvPicPr>
          <p:cNvPr id="1026" name="Picture 2" descr="Icono Youtube Gratis de Visoeale Social Media">
            <a:extLst>
              <a:ext uri="{FF2B5EF4-FFF2-40B4-BE49-F238E27FC236}">
                <a16:creationId xmlns:a16="http://schemas.microsoft.com/office/drawing/2014/main" id="{5607B77C-E989-4DA1-9F6C-4E7478F9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446" y="1910682"/>
            <a:ext cx="6287414" cy="62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442CD1D-5389-475C-BDC8-0C7B2F7B28BC}"/>
              </a:ext>
            </a:extLst>
          </p:cNvPr>
          <p:cNvSpPr txBox="1"/>
          <p:nvPr/>
        </p:nvSpPr>
        <p:spPr>
          <a:xfrm>
            <a:off x="1154391" y="860430"/>
            <a:ext cx="6708354" cy="187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00"/>
              </a:lnSpc>
            </a:pPr>
            <a:r>
              <a:rPr lang="en-US" sz="13000" dirty="0" err="1">
                <a:solidFill>
                  <a:srgbClr val="000000"/>
                </a:solidFill>
                <a:latin typeface="Impact" panose="020B0806030902050204" pitchFamily="34" charset="0"/>
              </a:rPr>
              <a:t>Vídeo</a:t>
            </a:r>
            <a:endParaRPr lang="en-US" sz="130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Elementos multimedia en línea 4" title="28.Lenguaje literal y figurado en la poesￃﾭa">
            <a:hlinkClick r:id="" action="ppaction://media"/>
            <a:extLst>
              <a:ext uri="{FF2B5EF4-FFF2-40B4-BE49-F238E27FC236}">
                <a16:creationId xmlns:a16="http://schemas.microsoft.com/office/drawing/2014/main" id="{514A3D6B-727E-4749-8208-497E49B5D0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91245" y="3339889"/>
            <a:ext cx="8929904" cy="50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306" y="355197"/>
            <a:ext cx="13289415" cy="7370183"/>
            <a:chOff x="0" y="0"/>
            <a:chExt cx="17719220" cy="98269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44331">
              <a:off x="103340" y="363865"/>
              <a:ext cx="10364341" cy="327890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976113" y="673644"/>
              <a:ext cx="8944472" cy="2498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0"/>
                </a:lnSpc>
              </a:pPr>
              <a:r>
                <a:rPr lang="en-US" sz="13000" dirty="0">
                  <a:solidFill>
                    <a:srgbClr val="000000"/>
                  </a:solidFill>
                  <a:latin typeface="Impact" panose="020B0806030902050204" pitchFamily="34" charset="0"/>
                </a:rPr>
                <a:t>Actividad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31451" y="9010072"/>
              <a:ext cx="16687769" cy="816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211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559285">
            <a:off x="9571469" y="1999557"/>
            <a:ext cx="7467368" cy="61096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832523" y="2335137"/>
            <a:ext cx="6945260" cy="5884529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180673" y="2917436"/>
            <a:ext cx="5888554" cy="4273909"/>
            <a:chOff x="0" y="0"/>
            <a:chExt cx="2899410" cy="2104390"/>
          </a:xfrm>
        </p:grpSpPr>
        <p:sp>
          <p:nvSpPr>
            <p:cNvPr id="9" name="Freeform 9"/>
            <p:cNvSpPr/>
            <p:nvPr/>
          </p:nvSpPr>
          <p:spPr>
            <a:xfrm>
              <a:off x="13970" y="-1270"/>
              <a:ext cx="2903220" cy="2115820"/>
            </a:xfrm>
            <a:custGeom>
              <a:avLst/>
              <a:gdLst/>
              <a:ahLst/>
              <a:cxnLst/>
              <a:rect l="l" t="t" r="r" b="b"/>
              <a:pathLst>
                <a:path w="2903220" h="2115820">
                  <a:moveTo>
                    <a:pt x="2881630" y="800100"/>
                  </a:moveTo>
                  <a:cubicBezTo>
                    <a:pt x="2880360" y="624840"/>
                    <a:pt x="2870200" y="412750"/>
                    <a:pt x="2870200" y="222250"/>
                  </a:cubicBezTo>
                  <a:cubicBezTo>
                    <a:pt x="2870200" y="170180"/>
                    <a:pt x="2868930" y="66040"/>
                    <a:pt x="2862580" y="13970"/>
                  </a:cubicBezTo>
                  <a:cubicBezTo>
                    <a:pt x="2710180" y="13970"/>
                    <a:pt x="2546350" y="1270"/>
                    <a:pt x="2392680" y="1270"/>
                  </a:cubicBezTo>
                  <a:cubicBezTo>
                    <a:pt x="1593850" y="3810"/>
                    <a:pt x="802640" y="0"/>
                    <a:pt x="5080" y="1270"/>
                  </a:cubicBezTo>
                  <a:cubicBezTo>
                    <a:pt x="5080" y="171450"/>
                    <a:pt x="0" y="360680"/>
                    <a:pt x="1270" y="530860"/>
                  </a:cubicBezTo>
                  <a:cubicBezTo>
                    <a:pt x="3810" y="848360"/>
                    <a:pt x="7620" y="1167130"/>
                    <a:pt x="7620" y="1484630"/>
                  </a:cubicBezTo>
                  <a:cubicBezTo>
                    <a:pt x="7620" y="1638300"/>
                    <a:pt x="6350" y="1790700"/>
                    <a:pt x="13970" y="1944370"/>
                  </a:cubicBezTo>
                  <a:cubicBezTo>
                    <a:pt x="16510" y="1993900"/>
                    <a:pt x="19050" y="2042160"/>
                    <a:pt x="24130" y="2091690"/>
                  </a:cubicBezTo>
                  <a:cubicBezTo>
                    <a:pt x="191770" y="2094230"/>
                    <a:pt x="358140" y="2098040"/>
                    <a:pt x="525780" y="2103120"/>
                  </a:cubicBezTo>
                  <a:cubicBezTo>
                    <a:pt x="971550" y="2115820"/>
                    <a:pt x="1404620" y="2095500"/>
                    <a:pt x="1864360" y="2104390"/>
                  </a:cubicBezTo>
                  <a:cubicBezTo>
                    <a:pt x="2211070" y="2110740"/>
                    <a:pt x="2551430" y="2091690"/>
                    <a:pt x="2898140" y="2091690"/>
                  </a:cubicBezTo>
                  <a:cubicBezTo>
                    <a:pt x="2898140" y="2075180"/>
                    <a:pt x="2899410" y="1978660"/>
                    <a:pt x="2900680" y="1962150"/>
                  </a:cubicBezTo>
                  <a:cubicBezTo>
                    <a:pt x="2903220" y="1863090"/>
                    <a:pt x="2889250" y="1677670"/>
                    <a:pt x="2890520" y="1578610"/>
                  </a:cubicBezTo>
                  <a:cubicBezTo>
                    <a:pt x="2896870" y="1170940"/>
                    <a:pt x="2884170" y="1151890"/>
                    <a:pt x="2881630" y="800100"/>
                  </a:cubicBezTo>
                  <a:close/>
                </a:path>
              </a:pathLst>
            </a:custGeom>
            <a:blipFill>
              <a:blip r:embed="rId7"/>
              <a:stretch>
                <a:fillRect l="-3960" t="-12" r="-5015" b="-83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252589">
            <a:off x="16778295" y="2087183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6383107">
            <a:off x="9419052" y="8116410"/>
            <a:ext cx="513645" cy="4931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468756" y="3069836"/>
            <a:ext cx="9612756" cy="699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39" lvl="1" indent="-604520">
              <a:lnSpc>
                <a:spcPts val="5039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Busca un poema (no muy largo) en google, un libro que tengas en tu casa, o en un texto escolar (no importa que sea de años anteriores).</a:t>
            </a:r>
          </a:p>
          <a:p>
            <a:pPr marL="1209039" lvl="1" indent="-604520">
              <a:lnSpc>
                <a:spcPts val="5039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Explica con tus propias palabras cada estrofa del poema.</a:t>
            </a:r>
          </a:p>
          <a:p>
            <a:pPr marL="1209039" lvl="1" indent="-604520">
              <a:lnSpc>
                <a:spcPts val="5039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luego explica el motivo por qué escogiste el poema</a:t>
            </a:r>
          </a:p>
          <a:p>
            <a:pPr marL="1209040" lvl="1" indent="-6045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para finalizar, debes realizar un dibujo que se encuentre relacionado con la temática del poema</a:t>
            </a:r>
          </a:p>
        </p:txBody>
      </p:sp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C769B62-D0E3-498A-84B1-1FB30D1BF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10786" y="11306"/>
            <a:ext cx="2292809" cy="229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3892" y="1412781"/>
            <a:ext cx="7976488" cy="74833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7313" y="1560256"/>
            <a:ext cx="8591591" cy="72794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8036" b="8036"/>
          <a:stretch>
            <a:fillRect/>
          </a:stretch>
        </p:blipFill>
        <p:spPr>
          <a:xfrm>
            <a:off x="1748495" y="2136914"/>
            <a:ext cx="7233886" cy="569042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427454" y="2229783"/>
            <a:ext cx="6469523" cy="5507075"/>
            <a:chOff x="0" y="123825"/>
            <a:chExt cx="8626031" cy="7342767"/>
          </a:xfrm>
        </p:grpSpPr>
        <p:sp>
          <p:nvSpPr>
            <p:cNvPr id="6" name="TextBox 6"/>
            <p:cNvSpPr txBox="1"/>
            <p:nvPr/>
          </p:nvSpPr>
          <p:spPr>
            <a:xfrm>
              <a:off x="0" y="3659993"/>
              <a:ext cx="8626031" cy="3806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96"/>
                </a:lnSpc>
              </a:pPr>
              <a:r>
                <a:rPr lang="en-US" sz="40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Que ante cualquier duda que presentes puedes escribir al correo o whatsapp de tu docente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23825"/>
              <a:ext cx="8626031" cy="2415363"/>
            </a:xfrm>
            <a:prstGeom prst="rect">
              <a:avLst/>
            </a:prstGeom>
            <a:solidFill>
              <a:srgbClr val="FFC000"/>
            </a:solidFill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40"/>
                </a:lnSpc>
              </a:pPr>
              <a:r>
                <a:rPr lang="en-US" sz="10000" dirty="0">
                  <a:solidFill>
                    <a:srgbClr val="000000"/>
                  </a:solidFill>
                  <a:latin typeface="Impact" panose="020B0806030902050204" pitchFamily="34" charset="0"/>
                </a:rPr>
                <a:t>Recuerda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7192640">
            <a:off x="16670561" y="7695388"/>
            <a:ext cx="1801962" cy="22666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67651">
            <a:off x="951848" y="1047928"/>
            <a:ext cx="513645" cy="4931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9CC8AD9-8AEE-4D3D-9958-23137BB02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48835" y="7862525"/>
            <a:ext cx="2269821" cy="226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154</Words>
  <Application>Microsoft Office PowerPoint</Application>
  <PresentationFormat>Personalizado</PresentationFormat>
  <Paragraphs>22</Paragraphs>
  <Slides>8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Arial</vt:lpstr>
      <vt:lpstr>Century Gothic</vt:lpstr>
      <vt:lpstr>Impact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Yellow Hand Drawn English Class Education Presentation</dc:title>
  <dc:creator>Toro Jorquera</dc:creator>
  <cp:lastModifiedBy>olgag</cp:lastModifiedBy>
  <cp:revision>15</cp:revision>
  <dcterms:created xsi:type="dcterms:W3CDTF">2006-08-16T00:00:00Z</dcterms:created>
  <dcterms:modified xsi:type="dcterms:W3CDTF">2020-07-01T04:54:27Z</dcterms:modified>
  <dc:identifier>DAD_28S1efA</dc:identifier>
</cp:coreProperties>
</file>