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46E52-C722-48CB-9772-B47CEEBF284D}" type="doc">
      <dgm:prSet loTypeId="urn:microsoft.com/office/officeart/2005/8/layout/matrix3" loCatId="matrix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796D519-3DAE-4C1C-B88E-D4807C80551B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¿Por qué lloraba Alicia? </a:t>
          </a:r>
          <a:endParaRPr lang="en-US"/>
        </a:p>
      </dgm:t>
    </dgm:pt>
    <dgm:pt modelId="{437D5F43-FAA2-4462-A001-497DF0E1B67B}" type="parTrans" cxnId="{76F63D27-67B2-4F21-8C8B-D76DAE07B4A5}">
      <dgm:prSet/>
      <dgm:spPr/>
      <dgm:t>
        <a:bodyPr/>
        <a:lstStyle/>
        <a:p>
          <a:endParaRPr lang="en-US"/>
        </a:p>
      </dgm:t>
    </dgm:pt>
    <dgm:pt modelId="{3896F0C9-613F-4802-B5B3-84140A9C829D}" type="sibTrans" cxnId="{76F63D27-67B2-4F21-8C8B-D76DAE07B4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9137113-2642-4550-AF4C-7E4A25826E3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Alicia lloraba porque se le perdió su muñeca</a:t>
          </a:r>
          <a:endParaRPr lang="en-US"/>
        </a:p>
      </dgm:t>
    </dgm:pt>
    <dgm:pt modelId="{28141615-CA68-4A8F-9E68-A7A759CBBA0F}" type="parTrans" cxnId="{5ACF94B0-497C-4533-8CC2-68CB5206EB03}">
      <dgm:prSet/>
      <dgm:spPr/>
      <dgm:t>
        <a:bodyPr/>
        <a:lstStyle/>
        <a:p>
          <a:endParaRPr lang="en-US"/>
        </a:p>
      </dgm:t>
    </dgm:pt>
    <dgm:pt modelId="{D675EABF-7427-400D-B001-B3A80F2654C2}" type="sibTrans" cxnId="{5ACF94B0-497C-4533-8CC2-68CB5206EB0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1585433-9A13-4341-A06D-D5C6BC67093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¿Qué hizo la mamá? </a:t>
          </a:r>
          <a:endParaRPr lang="en-US"/>
        </a:p>
      </dgm:t>
    </dgm:pt>
    <dgm:pt modelId="{6A56CB59-9315-48FD-925E-A1F0B59DD286}" type="parTrans" cxnId="{484B6C36-6F1D-4793-B8BC-68E9F2AD3AA8}">
      <dgm:prSet/>
      <dgm:spPr/>
      <dgm:t>
        <a:bodyPr/>
        <a:lstStyle/>
        <a:p>
          <a:endParaRPr lang="en-US"/>
        </a:p>
      </dgm:t>
    </dgm:pt>
    <dgm:pt modelId="{745B4131-F722-4CC9-936D-2DB4471789A0}" type="sibTrans" cxnId="{484B6C36-6F1D-4793-B8BC-68E9F2AD3A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2BD1155-5D90-401F-BD28-CDF82C97EC12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- Le compro otra muñeca. </a:t>
          </a:r>
          <a:endParaRPr lang="en-US"/>
        </a:p>
      </dgm:t>
    </dgm:pt>
    <dgm:pt modelId="{C6093F2F-F405-48AB-83A8-F844A25A58F9}" type="parTrans" cxnId="{FA5BB2A8-FF69-4B03-842C-6E4BC210AF0B}">
      <dgm:prSet/>
      <dgm:spPr/>
      <dgm:t>
        <a:bodyPr/>
        <a:lstStyle/>
        <a:p>
          <a:endParaRPr lang="en-US"/>
        </a:p>
      </dgm:t>
    </dgm:pt>
    <dgm:pt modelId="{FC549E6A-A389-4E22-AA33-351469C7BF8D}" type="sibTrans" cxnId="{FA5BB2A8-FF69-4B03-842C-6E4BC210AF0B}">
      <dgm:prSet/>
      <dgm:spPr/>
      <dgm:t>
        <a:bodyPr/>
        <a:lstStyle/>
        <a:p>
          <a:endParaRPr lang="en-US"/>
        </a:p>
      </dgm:t>
    </dgm:pt>
    <dgm:pt modelId="{354D5530-9C36-4500-8965-D090C085462B}" type="pres">
      <dgm:prSet presAssocID="{B8446E52-C722-48CB-9772-B47CEEBF284D}" presName="matrix" presStyleCnt="0">
        <dgm:presLayoutVars>
          <dgm:chMax val="1"/>
          <dgm:dir/>
          <dgm:resizeHandles val="exact"/>
        </dgm:presLayoutVars>
      </dgm:prSet>
      <dgm:spPr/>
    </dgm:pt>
    <dgm:pt modelId="{653A0034-5E9C-472A-825A-B714281A3079}" type="pres">
      <dgm:prSet presAssocID="{B8446E52-C722-48CB-9772-B47CEEBF284D}" presName="diamond" presStyleLbl="bgShp" presStyleIdx="0" presStyleCnt="1"/>
      <dgm:spPr/>
    </dgm:pt>
    <dgm:pt modelId="{7B3038B8-3BFD-4446-A827-A006034BAE3A}" type="pres">
      <dgm:prSet presAssocID="{B8446E52-C722-48CB-9772-B47CEEBF284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DC2A285-48BE-41FC-9D0F-2CB6A79AB9B4}" type="pres">
      <dgm:prSet presAssocID="{B8446E52-C722-48CB-9772-B47CEEBF284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63DCFF-66DE-462B-B9B6-60EF36A7BD19}" type="pres">
      <dgm:prSet presAssocID="{B8446E52-C722-48CB-9772-B47CEEBF284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F5C3E47-AE5F-47C9-BBAC-6A324FA5D195}" type="pres">
      <dgm:prSet presAssocID="{B8446E52-C722-48CB-9772-B47CEEBF284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833F80D-CE49-440D-8578-943F7BB585D6}" type="presOf" srcId="{D9137113-2642-4550-AF4C-7E4A25826E3F}" destId="{1DC2A285-48BE-41FC-9D0F-2CB6A79AB9B4}" srcOrd="0" destOrd="0" presId="urn:microsoft.com/office/officeart/2005/8/layout/matrix3"/>
    <dgm:cxn modelId="{76F63D27-67B2-4F21-8C8B-D76DAE07B4A5}" srcId="{B8446E52-C722-48CB-9772-B47CEEBF284D}" destId="{7796D519-3DAE-4C1C-B88E-D4807C80551B}" srcOrd="0" destOrd="0" parTransId="{437D5F43-FAA2-4462-A001-497DF0E1B67B}" sibTransId="{3896F0C9-613F-4802-B5B3-84140A9C829D}"/>
    <dgm:cxn modelId="{484B6C36-6F1D-4793-B8BC-68E9F2AD3AA8}" srcId="{B8446E52-C722-48CB-9772-B47CEEBF284D}" destId="{A1585433-9A13-4341-A06D-D5C6BC67093F}" srcOrd="2" destOrd="0" parTransId="{6A56CB59-9315-48FD-925E-A1F0B59DD286}" sibTransId="{745B4131-F722-4CC9-936D-2DB4471789A0}"/>
    <dgm:cxn modelId="{A882D336-76E4-4AC1-BB72-98206822FCC8}" type="presOf" srcId="{C2BD1155-5D90-401F-BD28-CDF82C97EC12}" destId="{2F5C3E47-AE5F-47C9-BBAC-6A324FA5D195}" srcOrd="0" destOrd="0" presId="urn:microsoft.com/office/officeart/2005/8/layout/matrix3"/>
    <dgm:cxn modelId="{010C7179-AE00-4D15-A93B-3FAF24347FE1}" type="presOf" srcId="{A1585433-9A13-4341-A06D-D5C6BC67093F}" destId="{C663DCFF-66DE-462B-B9B6-60EF36A7BD19}" srcOrd="0" destOrd="0" presId="urn:microsoft.com/office/officeart/2005/8/layout/matrix3"/>
    <dgm:cxn modelId="{4344D07A-6294-427E-A265-4FCD82C1651B}" type="presOf" srcId="{7796D519-3DAE-4C1C-B88E-D4807C80551B}" destId="{7B3038B8-3BFD-4446-A827-A006034BAE3A}" srcOrd="0" destOrd="0" presId="urn:microsoft.com/office/officeart/2005/8/layout/matrix3"/>
    <dgm:cxn modelId="{FA5BB2A8-FF69-4B03-842C-6E4BC210AF0B}" srcId="{B8446E52-C722-48CB-9772-B47CEEBF284D}" destId="{C2BD1155-5D90-401F-BD28-CDF82C97EC12}" srcOrd="3" destOrd="0" parTransId="{C6093F2F-F405-48AB-83A8-F844A25A58F9}" sibTransId="{FC549E6A-A389-4E22-AA33-351469C7BF8D}"/>
    <dgm:cxn modelId="{5ACF94B0-497C-4533-8CC2-68CB5206EB03}" srcId="{B8446E52-C722-48CB-9772-B47CEEBF284D}" destId="{D9137113-2642-4550-AF4C-7E4A25826E3F}" srcOrd="1" destOrd="0" parTransId="{28141615-CA68-4A8F-9E68-A7A759CBBA0F}" sibTransId="{D675EABF-7427-400D-B001-B3A80F2654C2}"/>
    <dgm:cxn modelId="{121FEFC7-8CAE-41B2-9329-671B4770B44B}" type="presOf" srcId="{B8446E52-C722-48CB-9772-B47CEEBF284D}" destId="{354D5530-9C36-4500-8965-D090C085462B}" srcOrd="0" destOrd="0" presId="urn:microsoft.com/office/officeart/2005/8/layout/matrix3"/>
    <dgm:cxn modelId="{642EC38B-7276-4F4C-B367-204B993868AC}" type="presParOf" srcId="{354D5530-9C36-4500-8965-D090C085462B}" destId="{653A0034-5E9C-472A-825A-B714281A3079}" srcOrd="0" destOrd="0" presId="urn:microsoft.com/office/officeart/2005/8/layout/matrix3"/>
    <dgm:cxn modelId="{DBD5217B-43E0-460D-BDEB-82C4162DB310}" type="presParOf" srcId="{354D5530-9C36-4500-8965-D090C085462B}" destId="{7B3038B8-3BFD-4446-A827-A006034BAE3A}" srcOrd="1" destOrd="0" presId="urn:microsoft.com/office/officeart/2005/8/layout/matrix3"/>
    <dgm:cxn modelId="{BBE8FA5A-5800-4D1F-A69E-A846729DEE0C}" type="presParOf" srcId="{354D5530-9C36-4500-8965-D090C085462B}" destId="{1DC2A285-48BE-41FC-9D0F-2CB6A79AB9B4}" srcOrd="2" destOrd="0" presId="urn:microsoft.com/office/officeart/2005/8/layout/matrix3"/>
    <dgm:cxn modelId="{60AFC510-AEAF-4914-A0F0-19DACDE438A7}" type="presParOf" srcId="{354D5530-9C36-4500-8965-D090C085462B}" destId="{C663DCFF-66DE-462B-B9B6-60EF36A7BD19}" srcOrd="3" destOrd="0" presId="urn:microsoft.com/office/officeart/2005/8/layout/matrix3"/>
    <dgm:cxn modelId="{7A4C4A54-30E0-4994-848C-BA6AC305D9CC}" type="presParOf" srcId="{354D5530-9C36-4500-8965-D090C085462B}" destId="{2F5C3E47-AE5F-47C9-BBAC-6A324FA5D1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A0034-5E9C-472A-825A-B714281A3079}">
      <dsp:nvSpPr>
        <dsp:cNvPr id="0" name=""/>
        <dsp:cNvSpPr/>
      </dsp:nvSpPr>
      <dsp:spPr>
        <a:xfrm>
          <a:off x="1400534" y="0"/>
          <a:ext cx="3785419" cy="3785419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038B8-3BFD-4446-A827-A006034BAE3A}">
      <dsp:nvSpPr>
        <dsp:cNvPr id="0" name=""/>
        <dsp:cNvSpPr/>
      </dsp:nvSpPr>
      <dsp:spPr>
        <a:xfrm>
          <a:off x="1760149" y="359614"/>
          <a:ext cx="1476313" cy="1476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¿Por qué lloraba Alicia? </a:t>
          </a:r>
          <a:endParaRPr lang="en-US" sz="1800" kern="1200"/>
        </a:p>
      </dsp:txBody>
      <dsp:txXfrm>
        <a:off x="1832217" y="431682"/>
        <a:ext cx="1332177" cy="1332177"/>
      </dsp:txXfrm>
    </dsp:sp>
    <dsp:sp modelId="{1DC2A285-48BE-41FC-9D0F-2CB6A79AB9B4}">
      <dsp:nvSpPr>
        <dsp:cNvPr id="0" name=""/>
        <dsp:cNvSpPr/>
      </dsp:nvSpPr>
      <dsp:spPr>
        <a:xfrm>
          <a:off x="3350025" y="359614"/>
          <a:ext cx="1476313" cy="1476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Alicia lloraba porque se le perdió su muñeca</a:t>
          </a:r>
          <a:endParaRPr lang="en-US" sz="1800" kern="1200"/>
        </a:p>
      </dsp:txBody>
      <dsp:txXfrm>
        <a:off x="3422093" y="431682"/>
        <a:ext cx="1332177" cy="1332177"/>
      </dsp:txXfrm>
    </dsp:sp>
    <dsp:sp modelId="{C663DCFF-66DE-462B-B9B6-60EF36A7BD19}">
      <dsp:nvSpPr>
        <dsp:cNvPr id="0" name=""/>
        <dsp:cNvSpPr/>
      </dsp:nvSpPr>
      <dsp:spPr>
        <a:xfrm>
          <a:off x="1760149" y="1949490"/>
          <a:ext cx="1476313" cy="1476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¿Qué hizo la mamá? </a:t>
          </a:r>
          <a:endParaRPr lang="en-US" sz="1800" kern="1200"/>
        </a:p>
      </dsp:txBody>
      <dsp:txXfrm>
        <a:off x="1832217" y="2021558"/>
        <a:ext cx="1332177" cy="1332177"/>
      </dsp:txXfrm>
    </dsp:sp>
    <dsp:sp modelId="{2F5C3E47-AE5F-47C9-BBAC-6A324FA5D195}">
      <dsp:nvSpPr>
        <dsp:cNvPr id="0" name=""/>
        <dsp:cNvSpPr/>
      </dsp:nvSpPr>
      <dsp:spPr>
        <a:xfrm>
          <a:off x="3350025" y="1949490"/>
          <a:ext cx="1476313" cy="1476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- Le compro otra muñeca. </a:t>
          </a:r>
          <a:endParaRPr lang="en-US" sz="1800" kern="1200"/>
        </a:p>
      </dsp:txBody>
      <dsp:txXfrm>
        <a:off x="3422093" y="2021558"/>
        <a:ext cx="1332177" cy="1332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EEFEC-FA4E-4FBF-8BEC-FCCF908AA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34561A-1159-4C11-8B68-30C37159E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AD1B3-EED3-42C1-A3B9-75188B03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4C41F-ADA4-48EE-8F5B-779FA16E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1AD2C-9C1D-4FAE-B67A-2223E392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62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07E6A-0BC8-47D4-986D-68F7ABCE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5B14DA-EAAE-4CB8-A3F4-C4852CEF5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031B63-1110-450B-933F-8D51790A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9CB4EC-7964-4C54-9EFB-38A01CD7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8FB75A-EF86-47DA-857C-1C079C68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51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E893B2-2492-4E39-8973-4D6D3162C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C9C5E5-F6B8-4C33-BF38-82C4CCFE2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40669-2D26-4D5C-9E06-04848636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4422D-679D-493E-818E-B4F3E41B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13505-C0DB-4EFA-927C-1924B3DC0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80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FE06C-6E97-4E47-9C0A-9509966C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0811CE-A7C6-4273-AFC2-5172BB6A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EBDD3-73E6-4FD6-91C3-5120578A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D3DF3-2058-4558-8D0D-C5B19955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0F23D-CAA9-465C-A1FF-CA2E1628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67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73886-5E6F-4EE7-BFDC-400F544C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9054B8-C5E1-4DAF-AA8A-2DBEC05B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9516C-4BF1-473C-A32C-A1C8EBDD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241A91-2608-4E2D-AE5F-EE4F2921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4FC8A7-5019-4221-9854-81D97DE9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44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16AFA-C883-475F-8204-D8F47C70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4522CC-83A2-4B34-A200-179AAB46E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9118FB-7AA3-434E-A5E0-D6718E381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9D57AC-6370-4818-A214-D0156AB8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21BE5F-BA41-4A37-8AB5-3B0AFF86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EE7443-8014-4AE6-988E-F3A35943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48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BFFFB-E641-4599-868B-3010C8F7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07CE1B-FA95-4E66-93EB-8165AA6F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29DCCF-13AE-4A94-873B-9F59AAA9C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AA8B68-9EE0-4132-99F9-C4AB43CDF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811B3B-3392-46A9-957F-07629C3BD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654189-6ABF-4FFC-BE31-84FCF9DE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9C405A-B0BB-4108-AA98-52E99500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C960D7-46CD-434B-A5EA-17C270F7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0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A9B30-3F51-4DCE-A66D-EAFD9179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9229AE-581E-43B2-B215-CB11FEC5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A3EE09-6214-415A-8B2E-8DA4F2D8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D23DAF-B519-4898-84EA-37E7CFB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42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85FC4B0-9AE8-4C9D-80D7-8D92CD61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5EE533-755F-4E30-896B-AA27F2C7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A64186-6671-4AC6-AE02-4807AC29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39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7D9CF-967E-44A9-8717-A66B71F5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156DB-3916-435D-AE6A-34EF3A39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9DA44D-E1BD-4E79-8185-F00DB1FBF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8A0B10-3051-4CAC-9C2C-B777041D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F4B376-8E37-41C5-858C-DEB4381C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A48590-EFC8-4162-8763-91B09817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48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D496A-C703-4645-AEA2-8ECCDBD8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6F78B2-6298-4C92-AF90-632FC608F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D114C4-BB51-4CAB-BA6E-CB94545DB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7BA444-4BFB-4C12-9E39-F508B752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A32570-BEDC-40A1-9D76-0E17EE0F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22D25D-3D23-4619-8F06-416B15CD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9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ixabay.com/es/de-fondo-azul-fondos-de-escritorio-159244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AA5284-1061-46AF-8E10-98484380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D3FA60-F027-4BB3-A5E9-8503F4C2C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1D89E-BC86-474F-9619-3AA643F9E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CF52-DDD1-4EE4-BCC3-AD9FB9A35CE1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BBA3D-4408-445E-BA9E-FEACE5D91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DDFF38-0660-4472-B8E1-09EDAED6D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4CAC-397F-4A89-8E1E-78C2CA7088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7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://zona31teles.blogspot.com/2015/05/feria-regional-del-libro-poza-rica-2015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yraloce.wordpress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ellamanvero.blogspot.com/2013_05_01_archive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agrega.educacion.es/repositorio/24052014/f8/es_2014052412_9211838/263_busca_la_figura.html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creativecommons.org/licenses/by-nc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clasedelabrujamaruja.blogspot.com/2015/11/ensenar-leer-y-escribir-en-educacioon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misaladelectura.blogspot.com/2014/07/resena-kids-caillou-se-va-de-acampada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9A4A7-0376-471D-ABCC-82D0FA39C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     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464374-244E-4ABC-B389-A52AEE0F2B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  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C23ECBF-572F-4550-971E-23A5808BD603}"/>
              </a:ext>
            </a:extLst>
          </p:cNvPr>
          <p:cNvSpPr/>
          <p:nvPr/>
        </p:nvSpPr>
        <p:spPr>
          <a:xfrm>
            <a:off x="1841662" y="1386305"/>
            <a:ext cx="850867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Información implícita</a:t>
            </a:r>
          </a:p>
          <a:p>
            <a:pPr algn="ctr"/>
            <a:r>
              <a:rPr lang="es-E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 y explícita d</a:t>
            </a:r>
            <a:r>
              <a:rPr lang="es-ES" sz="66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e un texto. </a:t>
            </a:r>
            <a:endParaRPr lang="es-ES" sz="66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2105C8-6AAF-4109-AB16-557E91D2B431}"/>
              </a:ext>
            </a:extLst>
          </p:cNvPr>
          <p:cNvSpPr txBox="1"/>
          <p:nvPr/>
        </p:nvSpPr>
        <p:spPr>
          <a:xfrm>
            <a:off x="5814646" y="5866936"/>
            <a:ext cx="420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Docente en formación: Angelines Fuentes. 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5941CBE-1898-4D5B-88D8-48A183BCE56D}"/>
              </a:ext>
            </a:extLst>
          </p:cNvPr>
          <p:cNvSpPr txBox="1"/>
          <p:nvPr/>
        </p:nvSpPr>
        <p:spPr>
          <a:xfrm>
            <a:off x="1349979" y="6858000"/>
            <a:ext cx="94920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00">
                <a:hlinkClick r:id="rId2" tooltip="http://zona31teles.blogspot.com/2015/05/feria-regional-del-libro-poza-rica-2015.html"/>
              </a:rPr>
              <a:t>Esta foto</a:t>
            </a:r>
            <a:r>
              <a:rPr lang="es-CL" sz="900"/>
              <a:t> de Autor desconocido está bajo licencia </a:t>
            </a:r>
            <a:r>
              <a:rPr lang="es-CL" sz="900">
                <a:hlinkClick r:id="rId3" tooltip="https://creativecommons.org/licenses/by-nc-sa/3.0/"/>
              </a:rPr>
              <a:t>CC BY-SA-NC</a:t>
            </a:r>
            <a:endParaRPr lang="es-CL" sz="900"/>
          </a:p>
        </p:txBody>
      </p:sp>
    </p:spTree>
    <p:extLst>
      <p:ext uri="{BB962C8B-B14F-4D97-AF65-F5344CB8AC3E}">
        <p14:creationId xmlns:p14="http://schemas.microsoft.com/office/powerpoint/2010/main" val="156591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52656-1114-45F0-8FCC-05420579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ES">
                <a:latin typeface="Century Gothic" panose="020B0502020202020204" pitchFamily="34" charset="0"/>
              </a:rPr>
              <a:t>Información explícita.</a:t>
            </a:r>
            <a:endParaRPr lang="es-CL" dirty="0">
              <a:latin typeface="Century Gothic" panose="020B0502020202020204" pitchFamily="34" charset="0"/>
            </a:endParaRPr>
          </a:p>
        </p:txBody>
      </p:sp>
      <p:pic>
        <p:nvPicPr>
          <p:cNvPr id="5" name="Imagen 4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3CFD6713-F238-459F-9071-D5B0392756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843" r="1" b="824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DB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8CB9FA-4A13-4A96-BCDB-FF9050A80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s-ES" sz="2000">
                <a:latin typeface="Century Gothic" panose="020B0502020202020204" pitchFamily="34" charset="0"/>
              </a:rPr>
              <a:t>Son ideas que el autor explica de forma directa y clara en un texto. </a:t>
            </a:r>
          </a:p>
          <a:p>
            <a:endParaRPr lang="es-ES" sz="2000">
              <a:latin typeface="Century Gothic" panose="020B0502020202020204" pitchFamily="34" charset="0"/>
            </a:endParaRPr>
          </a:p>
          <a:p>
            <a:r>
              <a:rPr lang="es-ES" sz="2000">
                <a:latin typeface="Century Gothic" panose="020B0502020202020204" pitchFamily="34" charset="0"/>
              </a:rPr>
              <a:t>Normalmente se encuentran en el mismo texto y directamente.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FADB96-20F6-4CFA-810F-1235CBBD172C}"/>
              </a:ext>
            </a:extLst>
          </p:cNvPr>
          <p:cNvSpPr txBox="1"/>
          <p:nvPr/>
        </p:nvSpPr>
        <p:spPr>
          <a:xfrm>
            <a:off x="2168249" y="6657945"/>
            <a:ext cx="24673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s://mayraloce.wordpress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5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0BAE395-9DE0-4DD8-B156-20C5FD7B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000000"/>
                </a:solidFill>
                <a:latin typeface="Century Gothic" panose="020B0502020202020204" pitchFamily="34" charset="0"/>
              </a:rPr>
              <a:t>Ejemplo: </a:t>
            </a:r>
            <a:endParaRPr lang="es-CL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ADE2172-EDB8-47B1-AC29-4B55C7FD30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0808" r="9177" b="2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0578C2-829C-40AB-B56B-4EEC1104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2000">
                <a:solidFill>
                  <a:srgbClr val="000000"/>
                </a:solidFill>
                <a:latin typeface="Century Gothic" panose="020B0502020202020204" pitchFamily="34" charset="0"/>
              </a:rPr>
              <a:t>Había una vez una niña llamada Alicia que tenía una muñeca, a la cual quería mucho por que se la había regalado su abuela, un día la perdió y Alicia lloró mucho, entonces la mamá le compro una nueva, pero Alicia no quería por que extrañaba a su muñeca perdida. </a:t>
            </a:r>
          </a:p>
          <a:p>
            <a:pPr marL="0" indent="0">
              <a:buNone/>
            </a:pPr>
            <a:endParaRPr lang="es-CL" sz="20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36E35AD-ACF6-413C-9D2B-426DDDC0DA84}"/>
              </a:ext>
            </a:extLst>
          </p:cNvPr>
          <p:cNvSpPr txBox="1"/>
          <p:nvPr/>
        </p:nvSpPr>
        <p:spPr>
          <a:xfrm>
            <a:off x="9705422" y="6657945"/>
            <a:ext cx="24865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4" tooltip="http://mellamanvero.blogspot.com/2013_05_01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6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7A533-C968-4E95-AB9A-C6A23400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ES">
                <a:latin typeface="Century Gothic" panose="020B0502020202020204" pitchFamily="34" charset="0"/>
              </a:rPr>
              <a:t>Información explicita: </a:t>
            </a:r>
            <a:endParaRPr lang="es-CL">
              <a:latin typeface="Century Gothic" panose="020B0502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0E8BFF4-5031-4D88-8121-17FA6B25D2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471" r="15935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1E9F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621C075-E3D9-4725-956F-753DDFFAE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58978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50EB33D5-E97B-44FB-88BF-FBC91CD25386}"/>
              </a:ext>
            </a:extLst>
          </p:cNvPr>
          <p:cNvSpPr txBox="1"/>
          <p:nvPr/>
        </p:nvSpPr>
        <p:spPr>
          <a:xfrm>
            <a:off x="2168249" y="6657945"/>
            <a:ext cx="24673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://agrega.educacion.es/repositorio/24052014/f8/es_2014052412_9211838/263_busca_la_figura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9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0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65F74-6A0F-4517-A0D9-33D389F15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Información implícita:</a:t>
            </a:r>
            <a:endParaRPr lang="es-CL" dirty="0">
              <a:latin typeface="Century Gothic" panose="020B0502020202020204" pitchFamily="34" charset="0"/>
            </a:endParaRPr>
          </a:p>
        </p:txBody>
      </p:sp>
      <p:pic>
        <p:nvPicPr>
          <p:cNvPr id="9" name="Imagen 8" descr="Imagen que contiene texto&#10;&#10;Descripción generada automáticamente">
            <a:extLst>
              <a:ext uri="{FF2B5EF4-FFF2-40B4-BE49-F238E27FC236}">
                <a16:creationId xmlns:a16="http://schemas.microsoft.com/office/drawing/2014/main" id="{E0A2A383-DF34-455C-B943-A77ACB2BE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229" r="1917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99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1F1AE2B-47AA-4E55-A0A4-7D25CEB66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Ideas que el autor no comunica de forma directa, si no sugerida. </a:t>
            </a:r>
          </a:p>
          <a:p>
            <a:r>
              <a:rPr lang="es-ES" dirty="0">
                <a:latin typeface="Century Gothic" panose="020B0502020202020204" pitchFamily="34" charset="0"/>
              </a:rPr>
              <a:t>El texto no tendrá la información directamente, pero entrega “pistas” para encontrarla. </a:t>
            </a:r>
            <a:endParaRPr lang="es-CL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0CD15BA-866F-4151-A6B2-2A7E06BCFBEA}"/>
              </a:ext>
            </a:extLst>
          </p:cNvPr>
          <p:cNvSpPr txBox="1"/>
          <p:nvPr/>
        </p:nvSpPr>
        <p:spPr>
          <a:xfrm>
            <a:off x="2168249" y="6657945"/>
            <a:ext cx="24673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://laclasedelabrujamaruja.blogspot.com/2015/11/ensenar-leer-y-escribir-en-educacioo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8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4014E1-36F3-453A-BE9C-6CEAC654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</a:rPr>
              <a:t>Ejemplo:</a:t>
            </a:r>
            <a:endParaRPr lang="es-CL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4A3E068-EF5E-4A85-883B-4386FACE33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5744" r="1" b="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B622CE-94F9-4D83-BF20-F7DE52070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fontScale="92500" lnSpcReduction="10000"/>
          </a:bodyPr>
          <a:lstStyle/>
          <a:p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</a:rPr>
              <a:t>Alicia lloraba por que necesitaba a su muñeca, le gustaba dormir con ella y le tenía un cariño enorme, por que su abuela se la había regalado. Mientras la mamá buscaba por todos lados una muñeca igual a la anterior para que Alicia no llorara más. </a:t>
            </a:r>
            <a:endParaRPr lang="es-CL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819364C-3184-487D-9AB2-87B66E2E2A55}"/>
              </a:ext>
            </a:extLst>
          </p:cNvPr>
          <p:cNvSpPr txBox="1"/>
          <p:nvPr/>
        </p:nvSpPr>
        <p:spPr>
          <a:xfrm>
            <a:off x="9844884" y="6657945"/>
            <a:ext cx="23471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4" tooltip="http://misaladelectura.blogspot.com/2014/07/resena-kids-caillou-se-va-de-acampada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1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7EBF3-5FEB-4FF1-AE55-8C71515D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Información implícita: </a:t>
            </a:r>
            <a:endParaRPr lang="es-CL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Resultado de imagen para niÃ±a con muÃ±eca animada">
            <a:extLst>
              <a:ext uri="{FF2B5EF4-FFF2-40B4-BE49-F238E27FC236}">
                <a16:creationId xmlns:a16="http://schemas.microsoft.com/office/drawing/2014/main" id="{A710A4E2-1D35-4FB8-A3CC-8610D9A4C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0" r="644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B531E0-121C-4432-A30F-33ACCEC4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219" y="1794946"/>
            <a:ext cx="6586489" cy="4433788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Century Gothic" panose="020B0502020202020204" pitchFamily="34" charset="0"/>
              </a:rPr>
              <a:t>¿Cuál es el estado de animo de Alicia? </a:t>
            </a:r>
          </a:p>
          <a:p>
            <a:pPr>
              <a:buFontTx/>
              <a:buChar char="-"/>
            </a:pPr>
            <a:r>
              <a:rPr lang="es-ES" sz="2400" dirty="0">
                <a:latin typeface="Century Gothic" panose="020B0502020202020204" pitchFamily="34" charset="0"/>
              </a:rPr>
              <a:t>El estado de animo de Alicia era triste</a:t>
            </a:r>
          </a:p>
          <a:p>
            <a:r>
              <a:rPr lang="es-ES" sz="2400" dirty="0">
                <a:latin typeface="Century Gothic" panose="020B0502020202020204" pitchFamily="34" charset="0"/>
              </a:rPr>
              <a:t>¿Cómo lo sabes? </a:t>
            </a:r>
          </a:p>
          <a:p>
            <a:pPr marL="0" indent="0">
              <a:buNone/>
            </a:pPr>
            <a:r>
              <a:rPr lang="es-ES" sz="2400" dirty="0">
                <a:latin typeface="Century Gothic" panose="020B0502020202020204" pitchFamily="34" charset="0"/>
              </a:rPr>
              <a:t>-por que esta llorando. </a:t>
            </a:r>
          </a:p>
          <a:p>
            <a:pPr marL="0" indent="0">
              <a:buNone/>
            </a:pPr>
            <a:endParaRPr lang="es-ES" sz="2400" dirty="0">
              <a:latin typeface="Century Gothic" panose="020B0502020202020204" pitchFamily="34" charset="0"/>
            </a:endParaRPr>
          </a:p>
          <a:p>
            <a:r>
              <a:rPr lang="es-ES" sz="2400" dirty="0">
                <a:latin typeface="Century Gothic" panose="020B0502020202020204" pitchFamily="34" charset="0"/>
              </a:rPr>
              <a:t>Por que no quiere otra muñeca? </a:t>
            </a:r>
          </a:p>
          <a:p>
            <a:pPr>
              <a:buFontTx/>
              <a:buChar char="-"/>
            </a:pPr>
            <a:r>
              <a:rPr lang="es-CL" sz="2400" dirty="0">
                <a:latin typeface="Century Gothic" panose="020B0502020202020204" pitchFamily="34" charset="0"/>
              </a:rPr>
              <a:t>Por que le tenía un cariño especial a la muñeca </a:t>
            </a:r>
          </a:p>
          <a:p>
            <a:r>
              <a:rPr lang="es-CL" sz="2400" dirty="0">
                <a:latin typeface="Century Gothic" panose="020B0502020202020204" pitchFamily="34" charset="0"/>
              </a:rPr>
              <a:t>¿Cómo lo sabes? </a:t>
            </a:r>
          </a:p>
          <a:p>
            <a:pPr marL="0" indent="0">
              <a:buNone/>
            </a:pPr>
            <a:r>
              <a:rPr lang="es-CL" sz="2400" dirty="0">
                <a:latin typeface="Century Gothic" panose="020B0502020202020204" pitchFamily="34" charset="0"/>
              </a:rPr>
              <a:t>- Por que se la regalo </a:t>
            </a:r>
            <a:r>
              <a:rPr lang="es-CL" sz="2400">
                <a:latin typeface="Century Gothic" panose="020B0502020202020204" pitchFamily="34" charset="0"/>
              </a:rPr>
              <a:t>su abuela </a:t>
            </a:r>
            <a:endParaRPr lang="es-CL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CL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17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339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de Office</vt:lpstr>
      <vt:lpstr>      </vt:lpstr>
      <vt:lpstr>Información explícita.</vt:lpstr>
      <vt:lpstr>Ejemplo: </vt:lpstr>
      <vt:lpstr>Información explicita: </vt:lpstr>
      <vt:lpstr>Información implícita:</vt:lpstr>
      <vt:lpstr>Ejemplo:</vt:lpstr>
      <vt:lpstr>Información implícita: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Angelines Fuentes</dc:creator>
  <cp:lastModifiedBy>Angelines Fuentes</cp:lastModifiedBy>
  <cp:revision>2</cp:revision>
  <dcterms:created xsi:type="dcterms:W3CDTF">2019-06-03T23:33:02Z</dcterms:created>
  <dcterms:modified xsi:type="dcterms:W3CDTF">2019-06-04T00:29:27Z</dcterms:modified>
</cp:coreProperties>
</file>