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Pacifico" panose="020B0604020202020204" charset="0"/>
      <p:regular r:id="rId14"/>
    </p:embeddedFont>
    <p:embeddedFont>
      <p:font typeface="PT Sans Narrow" panose="020B0604020202020204" charset="0"/>
      <p:regular r:id="rId15"/>
      <p:bold r:id="rId16"/>
    </p:embeddedFont>
    <p:embeddedFont>
      <p:font typeface="Lobster" panose="020B0604020202020204" charset="0"/>
      <p:regular r:id="rId17"/>
    </p:embeddedFont>
    <p:embeddedFont>
      <p:font typeface="Open Sans" panose="020B0604020202020204" charset="0"/>
      <p:regular r:id="rId18"/>
      <p:bold r:id="rId19"/>
      <p:italic r:id="rId20"/>
      <p:boldItalic r:id="rId21"/>
    </p:embeddedFont>
    <p:embeddedFont>
      <p:font typeface="Merriweather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413409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4106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872d2b9489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872d2b9489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0734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872d2b948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872d2b9489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9997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72d2b9489_0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872d2b9489_0_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4269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872d2b9489_0_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872d2b9489_0_3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4709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72d2b9489_0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872d2b9489_0_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73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72d2b9489_0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872d2b9489_0_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6071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1075250" y="1929539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</a:rPr>
              <a:t>LETRAS</a:t>
            </a:r>
            <a:endParaRPr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</a:rPr>
              <a:t> </a:t>
            </a:r>
            <a:r>
              <a:rPr lang="es" sz="5600">
                <a:solidFill>
                  <a:srgbClr val="000000"/>
                </a:solidFill>
                <a:latin typeface="Pacifico"/>
                <a:ea typeface="Pacifico"/>
                <a:cs typeface="Pacifico"/>
                <a:sym typeface="Pacifico"/>
              </a:rPr>
              <a:t>Ll</a:t>
            </a:r>
            <a:r>
              <a:rPr lang="es" sz="5600">
                <a:solidFill>
                  <a:srgbClr val="000000"/>
                </a:solidFill>
              </a:rPr>
              <a:t> </a:t>
            </a:r>
            <a:r>
              <a:rPr lang="es">
                <a:solidFill>
                  <a:srgbClr val="000000"/>
                </a:solidFill>
              </a:rPr>
              <a:t>y </a:t>
            </a:r>
            <a:r>
              <a:rPr lang="es" sz="5600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Qu</a:t>
            </a:r>
            <a:endParaRPr sz="5600"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2054275" y="3295724"/>
            <a:ext cx="4870500" cy="6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Leer, reconocer letras  ll y qu.  </a:t>
            </a:r>
            <a:endParaRPr sz="27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3"/>
          <p:cNvSpPr/>
          <p:nvPr/>
        </p:nvSpPr>
        <p:spPr>
          <a:xfrm>
            <a:off x="408081" y="214343"/>
            <a:ext cx="1361575" cy="41119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2"/>
                </a:solidFill>
                <a:latin typeface="Calibri"/>
              </a:rPr>
              <a:t>LECTURA</a:t>
            </a:r>
          </a:p>
        </p:txBody>
      </p:sp>
      <p:pic>
        <p:nvPicPr>
          <p:cNvPr id="3" name="Sonido grabado">
            <a:hlinkClick r:id="" action="ppaction://media"/>
            <a:extLst>
              <a:ext uri="{FF2B5EF4-FFF2-40B4-BE49-F238E27FC236}">
                <a16:creationId xmlns="" xmlns:a16="http://schemas.microsoft.com/office/drawing/2014/main" id="{B780E81B-05A0-4F24-ACFB-9FA69E0768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7311" y="337672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Letra:</a:t>
            </a:r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406525" y="1790700"/>
            <a:ext cx="8583000" cy="21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>
                <a:latin typeface="Pacifico"/>
                <a:ea typeface="Pacifico"/>
                <a:cs typeface="Pacifico"/>
                <a:sym typeface="Pacifico"/>
              </a:rPr>
              <a:t>         </a:t>
            </a:r>
            <a:endParaRPr sz="2500"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" sz="2600">
                <a:latin typeface="Pacifico"/>
                <a:ea typeface="Pacifico"/>
                <a:cs typeface="Pacifico"/>
                <a:sym typeface="Pacifico"/>
              </a:rPr>
              <a:t>        </a:t>
            </a:r>
            <a:r>
              <a:rPr lang="es" sz="2700">
                <a:latin typeface="Pacifico"/>
                <a:ea typeface="Pacifico"/>
                <a:cs typeface="Pacifico"/>
                <a:sym typeface="Pacifico"/>
              </a:rPr>
              <a:t>  </a:t>
            </a:r>
            <a:r>
              <a:rPr lang="es" sz="2700">
                <a:solidFill>
                  <a:srgbClr val="434343"/>
                </a:solidFill>
                <a:highlight>
                  <a:srgbClr val="FFFF00"/>
                </a:highlight>
                <a:latin typeface="Pacifico"/>
                <a:ea typeface="Pacifico"/>
                <a:cs typeface="Pacifico"/>
                <a:sym typeface="Pacifico"/>
              </a:rPr>
              <a:t> Ll</a:t>
            </a:r>
            <a:r>
              <a:rPr lang="es" sz="2700">
                <a:solidFill>
                  <a:srgbClr val="434343"/>
                </a:solidFill>
                <a:latin typeface="Pacifico"/>
                <a:ea typeface="Pacifico"/>
                <a:cs typeface="Pacifico"/>
                <a:sym typeface="Pacifico"/>
              </a:rPr>
              <a:t>uvia   </a:t>
            </a:r>
            <a:r>
              <a:rPr lang="es" sz="2700">
                <a:solidFill>
                  <a:srgbClr val="434343"/>
                </a:solidFill>
              </a:rPr>
              <a:t>     </a:t>
            </a:r>
            <a:r>
              <a:rPr lang="es" sz="2700">
                <a:solidFill>
                  <a:srgbClr val="434343"/>
                </a:solidFill>
                <a:latin typeface="Pacifico"/>
                <a:ea typeface="Pacifico"/>
                <a:cs typeface="Pacifico"/>
                <a:sym typeface="Pacifico"/>
              </a:rPr>
              <a:t>                           </a:t>
            </a:r>
            <a:r>
              <a:rPr lang="es" sz="2700">
                <a:solidFill>
                  <a:srgbClr val="434343"/>
                </a:solidFill>
                <a:highlight>
                  <a:srgbClr val="FFFF00"/>
                </a:highlight>
                <a:latin typeface="Pacifico"/>
                <a:ea typeface="Pacifico"/>
                <a:cs typeface="Pacifico"/>
                <a:sym typeface="Pacifico"/>
              </a:rPr>
              <a:t>Ll</a:t>
            </a:r>
            <a:r>
              <a:rPr lang="es" sz="2700">
                <a:solidFill>
                  <a:srgbClr val="434343"/>
                </a:solidFill>
                <a:latin typeface="Pacifico"/>
                <a:ea typeface="Pacifico"/>
                <a:cs typeface="Pacifico"/>
                <a:sym typeface="Pacifico"/>
              </a:rPr>
              <a:t>ave</a:t>
            </a:r>
            <a:endParaRPr sz="2700">
              <a:solidFill>
                <a:srgbClr val="434343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s" sz="2700">
                <a:solidFill>
                  <a:srgbClr val="434343"/>
                </a:solidFill>
                <a:latin typeface="Pacifico"/>
                <a:ea typeface="Pacifico"/>
                <a:cs typeface="Pacifico"/>
                <a:sym typeface="Pacifico"/>
              </a:rPr>
              <a:t>                                  Co</a:t>
            </a:r>
            <a:r>
              <a:rPr lang="es" sz="2700">
                <a:solidFill>
                  <a:srgbClr val="434343"/>
                </a:solidFill>
                <a:highlight>
                  <a:srgbClr val="FFFF00"/>
                </a:highlight>
                <a:latin typeface="Pacifico"/>
                <a:ea typeface="Pacifico"/>
                <a:cs typeface="Pacifico"/>
                <a:sym typeface="Pacifico"/>
              </a:rPr>
              <a:t>ll</a:t>
            </a:r>
            <a:r>
              <a:rPr lang="es" sz="2700">
                <a:solidFill>
                  <a:srgbClr val="434343"/>
                </a:solidFill>
                <a:latin typeface="Pacifico"/>
                <a:ea typeface="Pacifico"/>
                <a:cs typeface="Pacifico"/>
                <a:sym typeface="Pacifico"/>
              </a:rPr>
              <a:t>ar</a:t>
            </a:r>
            <a:endParaRPr sz="2700">
              <a:solidFill>
                <a:srgbClr val="434343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2264050" y="95825"/>
            <a:ext cx="4278300" cy="22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7200" b="1">
                <a:latin typeface="Merriweather"/>
                <a:ea typeface="Merriweather"/>
                <a:cs typeface="Merriweather"/>
                <a:sym typeface="Merriweather"/>
              </a:rPr>
              <a:t>Ll   </a:t>
            </a:r>
            <a:r>
              <a:rPr lang="es" sz="9600">
                <a:latin typeface="Pacifico"/>
                <a:ea typeface="Pacifico"/>
                <a:cs typeface="Pacifico"/>
                <a:sym typeface="Pacifico"/>
              </a:rPr>
              <a:t>ll</a:t>
            </a:r>
            <a:endParaRPr sz="9600"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2469963" y="1790700"/>
            <a:ext cx="2924175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Letra:</a:t>
            </a:r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1"/>
          </p:nvPr>
        </p:nvSpPr>
        <p:spPr>
          <a:xfrm>
            <a:off x="465775" y="2620175"/>
            <a:ext cx="8520600" cy="16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>
                <a:solidFill>
                  <a:srgbClr val="434343"/>
                </a:solidFill>
                <a:latin typeface="Lobster"/>
                <a:ea typeface="Lobster"/>
                <a:cs typeface="Lobster"/>
                <a:sym typeface="Lobster"/>
              </a:rPr>
              <a:t>            </a:t>
            </a:r>
            <a:r>
              <a:rPr lang="es" sz="2700" b="1">
                <a:solidFill>
                  <a:srgbClr val="434343"/>
                </a:solidFill>
                <a:highlight>
                  <a:srgbClr val="FFFF00"/>
                </a:highlight>
                <a:latin typeface="Lobster"/>
                <a:ea typeface="Lobster"/>
                <a:cs typeface="Lobster"/>
                <a:sym typeface="Lobster"/>
              </a:rPr>
              <a:t>Qu</a:t>
            </a:r>
            <a:r>
              <a:rPr lang="es" sz="2700" b="1">
                <a:solidFill>
                  <a:srgbClr val="434343"/>
                </a:solidFill>
                <a:latin typeface="Lobster"/>
                <a:ea typeface="Lobster"/>
                <a:cs typeface="Lobster"/>
                <a:sym typeface="Lobster"/>
              </a:rPr>
              <a:t>e</a:t>
            </a:r>
            <a:r>
              <a:rPr lang="es" sz="2700" b="1">
                <a:solidFill>
                  <a:srgbClr val="434343"/>
                </a:solidFill>
                <a:highlight>
                  <a:srgbClr val="FFFF00"/>
                </a:highlight>
                <a:latin typeface="Lobster"/>
                <a:ea typeface="Lobster"/>
                <a:cs typeface="Lobster"/>
                <a:sym typeface="Lobster"/>
              </a:rPr>
              <a:t>qu</a:t>
            </a:r>
            <a:r>
              <a:rPr lang="es" sz="2700" b="1">
                <a:solidFill>
                  <a:srgbClr val="434343"/>
                </a:solidFill>
                <a:latin typeface="Lobster"/>
                <a:ea typeface="Lobster"/>
                <a:cs typeface="Lobster"/>
                <a:sym typeface="Lobster"/>
              </a:rPr>
              <a:t>e                                         Bu</a:t>
            </a:r>
            <a:r>
              <a:rPr lang="es" sz="2700" b="1">
                <a:solidFill>
                  <a:srgbClr val="434343"/>
                </a:solidFill>
                <a:highlight>
                  <a:srgbClr val="FFFF00"/>
                </a:highlight>
                <a:latin typeface="Lobster"/>
                <a:ea typeface="Lobster"/>
                <a:cs typeface="Lobster"/>
                <a:sym typeface="Lobster"/>
              </a:rPr>
              <a:t>qu</a:t>
            </a:r>
            <a:r>
              <a:rPr lang="es" sz="2700" b="1">
                <a:solidFill>
                  <a:srgbClr val="434343"/>
                </a:solidFill>
                <a:latin typeface="Lobster"/>
                <a:ea typeface="Lobster"/>
                <a:cs typeface="Lobster"/>
                <a:sym typeface="Lobster"/>
              </a:rPr>
              <a:t>e</a:t>
            </a:r>
            <a:endParaRPr sz="2700" b="1">
              <a:solidFill>
                <a:srgbClr val="434343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s" sz="2700" b="1">
                <a:solidFill>
                  <a:srgbClr val="434343"/>
                </a:solidFill>
                <a:latin typeface="Lobster"/>
                <a:ea typeface="Lobster"/>
                <a:cs typeface="Lobster"/>
                <a:sym typeface="Lobster"/>
              </a:rPr>
              <a:t>                                       Bos</a:t>
            </a:r>
            <a:r>
              <a:rPr lang="es" sz="2700" b="1">
                <a:solidFill>
                  <a:srgbClr val="434343"/>
                </a:solidFill>
                <a:highlight>
                  <a:srgbClr val="FFFF00"/>
                </a:highlight>
                <a:latin typeface="Lobster"/>
                <a:ea typeface="Lobster"/>
                <a:cs typeface="Lobster"/>
                <a:sym typeface="Lobster"/>
              </a:rPr>
              <a:t>qu</a:t>
            </a:r>
            <a:r>
              <a:rPr lang="es" sz="2700" b="1">
                <a:solidFill>
                  <a:srgbClr val="434343"/>
                </a:solidFill>
                <a:latin typeface="Lobster"/>
                <a:ea typeface="Lobster"/>
                <a:cs typeface="Lobster"/>
                <a:sym typeface="Lobster"/>
              </a:rPr>
              <a:t>e</a:t>
            </a:r>
            <a:endParaRPr sz="2700" b="1">
              <a:solidFill>
                <a:srgbClr val="434343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83" name="Google Shape;83;p15"/>
          <p:cNvSpPr txBox="1"/>
          <p:nvPr/>
        </p:nvSpPr>
        <p:spPr>
          <a:xfrm>
            <a:off x="2264050" y="95825"/>
            <a:ext cx="4278300" cy="22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600" b="1">
                <a:latin typeface="Lobster"/>
                <a:ea typeface="Lobster"/>
                <a:cs typeface="Lobster"/>
                <a:sym typeface="Lobster"/>
              </a:rPr>
              <a:t>Qu   </a:t>
            </a:r>
            <a:r>
              <a:rPr lang="es" sz="9600">
                <a:latin typeface="Lobster"/>
                <a:ea typeface="Lobster"/>
                <a:cs typeface="Lobster"/>
                <a:sym typeface="Lobster"/>
              </a:rPr>
              <a:t>qu</a:t>
            </a:r>
            <a:endParaRPr sz="9600"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84" name="Google Shape;8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2469963" y="1790700"/>
            <a:ext cx="2924175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603" y="410966"/>
            <a:ext cx="3861050" cy="301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5622" y="550348"/>
            <a:ext cx="3861050" cy="301295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/>
          <p:cNvSpPr txBox="1"/>
          <p:nvPr/>
        </p:nvSpPr>
        <p:spPr>
          <a:xfrm>
            <a:off x="1551398" y="3996647"/>
            <a:ext cx="2054831" cy="616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7" name="CuadroTexto 6"/>
          <p:cNvSpPr txBox="1"/>
          <p:nvPr/>
        </p:nvSpPr>
        <p:spPr>
          <a:xfrm>
            <a:off x="1477767" y="4150983"/>
            <a:ext cx="1964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smtClean="0">
                <a:solidFill>
                  <a:srgbClr val="FF0000"/>
                </a:solidFill>
              </a:rPr>
              <a:t>LL</a:t>
            </a:r>
            <a:r>
              <a:rPr lang="es-CL" sz="3200" dirty="0" smtClean="0"/>
              <a:t>AVE</a:t>
            </a:r>
            <a:endParaRPr lang="es-CL" sz="3200" dirty="0"/>
          </a:p>
        </p:txBody>
      </p:sp>
      <p:sp>
        <p:nvSpPr>
          <p:cNvPr id="4" name="CuadroTexto 3"/>
          <p:cNvSpPr txBox="1"/>
          <p:nvPr/>
        </p:nvSpPr>
        <p:spPr>
          <a:xfrm>
            <a:off x="5924142" y="4038820"/>
            <a:ext cx="2024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smtClean="0"/>
              <a:t>CO</a:t>
            </a:r>
            <a:r>
              <a:rPr lang="es-CL" sz="3200" dirty="0" smtClean="0">
                <a:solidFill>
                  <a:srgbClr val="FF0000"/>
                </a:solidFill>
              </a:rPr>
              <a:t>LL</a:t>
            </a:r>
            <a:r>
              <a:rPr lang="es-CL" sz="3200" dirty="0" smtClean="0"/>
              <a:t>AR</a:t>
            </a:r>
            <a:endParaRPr lang="es-CL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971" y="690216"/>
            <a:ext cx="4073675" cy="317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0552" y="319764"/>
            <a:ext cx="3225628" cy="354932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1304818" y="4181582"/>
            <a:ext cx="2044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smtClean="0"/>
              <a:t>PO</a:t>
            </a:r>
            <a:r>
              <a:rPr lang="es-CL" sz="3200" dirty="0" smtClean="0">
                <a:solidFill>
                  <a:srgbClr val="FF0000"/>
                </a:solidFill>
              </a:rPr>
              <a:t>LL</a:t>
            </a:r>
            <a:r>
              <a:rPr lang="es-CL" sz="3200" dirty="0" smtClean="0"/>
              <a:t>O</a:t>
            </a:r>
            <a:endParaRPr lang="es-CL" sz="3200" dirty="0"/>
          </a:p>
        </p:txBody>
      </p:sp>
      <p:sp>
        <p:nvSpPr>
          <p:cNvPr id="3" name="CuadroTexto 2"/>
          <p:cNvSpPr txBox="1"/>
          <p:nvPr/>
        </p:nvSpPr>
        <p:spPr>
          <a:xfrm>
            <a:off x="6002721" y="4274050"/>
            <a:ext cx="1900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smtClean="0">
                <a:solidFill>
                  <a:srgbClr val="FF0000"/>
                </a:solidFill>
              </a:rPr>
              <a:t>LL</a:t>
            </a:r>
            <a:r>
              <a:rPr lang="es-CL" sz="3200" dirty="0" smtClean="0"/>
              <a:t>ORAR</a:t>
            </a:r>
            <a:endParaRPr lang="es-CL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102" y="551205"/>
            <a:ext cx="4240700" cy="330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/>
          <p:cNvPicPr preferRelativeResize="0"/>
          <p:nvPr/>
        </p:nvPicPr>
        <p:blipFill rotWithShape="1">
          <a:blip r:embed="rId4">
            <a:alphaModFix/>
          </a:blip>
          <a:srcRect b="9206"/>
          <a:stretch/>
        </p:blipFill>
        <p:spPr>
          <a:xfrm>
            <a:off x="4745579" y="660389"/>
            <a:ext cx="4043300" cy="28648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1235432" y="4171308"/>
            <a:ext cx="2003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smtClean="0"/>
              <a:t>BOS</a:t>
            </a:r>
            <a:r>
              <a:rPr lang="es-CL" sz="3200" dirty="0" smtClean="0">
                <a:solidFill>
                  <a:srgbClr val="FF0000"/>
                </a:solidFill>
              </a:rPr>
              <a:t>QU</a:t>
            </a:r>
            <a:r>
              <a:rPr lang="es-CL" sz="3200" dirty="0" smtClean="0"/>
              <a:t>E</a:t>
            </a:r>
            <a:endParaRPr lang="es-CL" sz="3200" dirty="0"/>
          </a:p>
        </p:txBody>
      </p:sp>
      <p:sp>
        <p:nvSpPr>
          <p:cNvPr id="3" name="CuadroTexto 2"/>
          <p:cNvSpPr txBox="1"/>
          <p:nvPr/>
        </p:nvSpPr>
        <p:spPr>
          <a:xfrm>
            <a:off x="5866544" y="4171308"/>
            <a:ext cx="2188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smtClean="0">
                <a:solidFill>
                  <a:srgbClr val="FF0000"/>
                </a:solidFill>
              </a:rPr>
              <a:t>QU</a:t>
            </a:r>
            <a:r>
              <a:rPr lang="es-CL" sz="3200" dirty="0" smtClean="0"/>
              <a:t>E</a:t>
            </a:r>
            <a:r>
              <a:rPr lang="es-CL" sz="3200" dirty="0" smtClean="0">
                <a:solidFill>
                  <a:srgbClr val="FF0000"/>
                </a:solidFill>
              </a:rPr>
              <a:t>QU</a:t>
            </a:r>
            <a:r>
              <a:rPr lang="es-CL" sz="3200" dirty="0" smtClean="0"/>
              <a:t>E</a:t>
            </a:r>
            <a:endParaRPr lang="es-CL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9"/>
          <p:cNvPicPr preferRelativeResize="0"/>
          <p:nvPr/>
        </p:nvPicPr>
        <p:blipFill rotWithShape="1">
          <a:blip r:embed="rId3">
            <a:alphaModFix/>
          </a:blip>
          <a:srcRect b="8506"/>
          <a:stretch/>
        </p:blipFill>
        <p:spPr>
          <a:xfrm>
            <a:off x="300147" y="963710"/>
            <a:ext cx="3830675" cy="2734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6640" y="1159260"/>
            <a:ext cx="3329475" cy="25981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1357592" y="3952619"/>
            <a:ext cx="1715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smtClean="0">
                <a:solidFill>
                  <a:srgbClr val="FF0000"/>
                </a:solidFill>
              </a:rPr>
              <a:t>QU</a:t>
            </a:r>
            <a:r>
              <a:rPr lang="es-CL" sz="3200" dirty="0" smtClean="0"/>
              <a:t>ESO</a:t>
            </a:r>
            <a:endParaRPr lang="es-CL" sz="3200" dirty="0"/>
          </a:p>
        </p:txBody>
      </p:sp>
      <p:sp>
        <p:nvSpPr>
          <p:cNvPr id="3" name="CuadroTexto 2"/>
          <p:cNvSpPr txBox="1"/>
          <p:nvPr/>
        </p:nvSpPr>
        <p:spPr>
          <a:xfrm>
            <a:off x="5989834" y="4099389"/>
            <a:ext cx="1962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smtClean="0"/>
              <a:t>BU</a:t>
            </a:r>
            <a:r>
              <a:rPr lang="es-CL" sz="3200" dirty="0" smtClean="0">
                <a:solidFill>
                  <a:srgbClr val="FF0000"/>
                </a:solidFill>
              </a:rPr>
              <a:t>QU</a:t>
            </a:r>
            <a:r>
              <a:rPr lang="es-CL" sz="3200" dirty="0" smtClean="0"/>
              <a:t>E</a:t>
            </a:r>
            <a:endParaRPr lang="es-CL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41</Words>
  <Application>Microsoft Office PowerPoint</Application>
  <PresentationFormat>Presentación en pantalla (16:9)</PresentationFormat>
  <Paragraphs>21</Paragraphs>
  <Slides>7</Slides>
  <Notes>7</Notes>
  <HiddenSlides>0</HiddenSlides>
  <MMClips>1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5" baseType="lpstr">
      <vt:lpstr>Calibri</vt:lpstr>
      <vt:lpstr>Pacifico</vt:lpstr>
      <vt:lpstr>Arial</vt:lpstr>
      <vt:lpstr>PT Sans Narrow</vt:lpstr>
      <vt:lpstr>Lobster</vt:lpstr>
      <vt:lpstr>Open Sans</vt:lpstr>
      <vt:lpstr>Merriweather</vt:lpstr>
      <vt:lpstr>Tropic</vt:lpstr>
      <vt:lpstr>LETRAS  Ll y Qu</vt:lpstr>
      <vt:lpstr>Letra:</vt:lpstr>
      <vt:lpstr>Letra: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LETRAS  Ll y Qu</dc:title>
  <dc:creator>Usuario</dc:creator>
  <cp:lastModifiedBy>HP</cp:lastModifiedBy>
  <cp:revision>3</cp:revision>
  <dcterms:modified xsi:type="dcterms:W3CDTF">2020-05-25T00:59:44Z</dcterms:modified>
</cp:coreProperties>
</file>